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6"/>
  </p:notesMasterIdLst>
  <p:handoutMasterIdLst>
    <p:handoutMasterId r:id="rId57"/>
  </p:handoutMasterIdLst>
  <p:sldIdLst>
    <p:sldId id="257" r:id="rId2"/>
    <p:sldId id="293" r:id="rId3"/>
    <p:sldId id="294" r:id="rId4"/>
    <p:sldId id="295" r:id="rId5"/>
    <p:sldId id="675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671" r:id="rId14"/>
    <p:sldId id="320" r:id="rId15"/>
    <p:sldId id="321" r:id="rId16"/>
    <p:sldId id="322" r:id="rId17"/>
    <p:sldId id="323" r:id="rId18"/>
    <p:sldId id="324" r:id="rId19"/>
    <p:sldId id="656" r:id="rId20"/>
    <p:sldId id="659" r:id="rId21"/>
    <p:sldId id="633" r:id="rId22"/>
    <p:sldId id="661" r:id="rId23"/>
    <p:sldId id="662" r:id="rId24"/>
    <p:sldId id="663" r:id="rId25"/>
    <p:sldId id="664" r:id="rId26"/>
    <p:sldId id="667" r:id="rId27"/>
    <p:sldId id="670" r:id="rId28"/>
    <p:sldId id="335" r:id="rId29"/>
    <p:sldId id="332" r:id="rId30"/>
    <p:sldId id="328" r:id="rId31"/>
    <p:sldId id="636" r:id="rId32"/>
    <p:sldId id="333" r:id="rId33"/>
    <p:sldId id="336" r:id="rId34"/>
    <p:sldId id="334" r:id="rId35"/>
    <p:sldId id="665" r:id="rId36"/>
    <p:sldId id="666" r:id="rId37"/>
    <p:sldId id="637" r:id="rId38"/>
    <p:sldId id="638" r:id="rId39"/>
    <p:sldId id="641" r:id="rId40"/>
    <p:sldId id="673" r:id="rId41"/>
    <p:sldId id="639" r:id="rId42"/>
    <p:sldId id="640" r:id="rId43"/>
    <p:sldId id="643" r:id="rId44"/>
    <p:sldId id="644" r:id="rId45"/>
    <p:sldId id="645" r:id="rId46"/>
    <p:sldId id="646" r:id="rId47"/>
    <p:sldId id="651" r:id="rId48"/>
    <p:sldId id="652" r:id="rId49"/>
    <p:sldId id="653" r:id="rId50"/>
    <p:sldId id="654" r:id="rId51"/>
    <p:sldId id="655" r:id="rId52"/>
    <p:sldId id="647" r:id="rId53"/>
    <p:sldId id="306" r:id="rId54"/>
    <p:sldId id="66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3D991D-2841-5346-BB63-903F9EC9BC6E}">
          <p14:sldIdLst>
            <p14:sldId id="257"/>
            <p14:sldId id="293"/>
            <p14:sldId id="294"/>
            <p14:sldId id="295"/>
            <p14:sldId id="675"/>
            <p14:sldId id="313"/>
            <p14:sldId id="314"/>
            <p14:sldId id="315"/>
            <p14:sldId id="316"/>
            <p14:sldId id="317"/>
            <p14:sldId id="318"/>
            <p14:sldId id="319"/>
            <p14:sldId id="671"/>
            <p14:sldId id="320"/>
            <p14:sldId id="321"/>
            <p14:sldId id="322"/>
            <p14:sldId id="323"/>
            <p14:sldId id="324"/>
            <p14:sldId id="656"/>
            <p14:sldId id="659"/>
            <p14:sldId id="633"/>
            <p14:sldId id="661"/>
            <p14:sldId id="662"/>
            <p14:sldId id="663"/>
            <p14:sldId id="664"/>
            <p14:sldId id="667"/>
            <p14:sldId id="670"/>
            <p14:sldId id="335"/>
            <p14:sldId id="332"/>
            <p14:sldId id="328"/>
            <p14:sldId id="636"/>
            <p14:sldId id="333"/>
            <p14:sldId id="336"/>
            <p14:sldId id="334"/>
            <p14:sldId id="665"/>
            <p14:sldId id="666"/>
            <p14:sldId id="637"/>
            <p14:sldId id="638"/>
            <p14:sldId id="641"/>
            <p14:sldId id="673"/>
            <p14:sldId id="639"/>
            <p14:sldId id="640"/>
            <p14:sldId id="643"/>
            <p14:sldId id="644"/>
            <p14:sldId id="645"/>
            <p14:sldId id="646"/>
            <p14:sldId id="651"/>
            <p14:sldId id="652"/>
            <p14:sldId id="653"/>
            <p14:sldId id="654"/>
            <p14:sldId id="655"/>
            <p14:sldId id="647"/>
            <p14:sldId id="306"/>
            <p14:sldId id="6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D9"/>
    <a:srgbClr val="CBF1B7"/>
    <a:srgbClr val="12BB21"/>
    <a:srgbClr val="11CD23"/>
    <a:srgbClr val="00B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4651"/>
  </p:normalViewPr>
  <p:slideViewPr>
    <p:cSldViewPr snapToGrid="0" snapToObjects="1">
      <p:cViewPr varScale="1">
        <p:scale>
          <a:sx n="85" d="100"/>
          <a:sy n="85" d="100"/>
        </p:scale>
        <p:origin x="1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13BDD9-5FF4-8A47-9D74-880E8B803D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98A237-2E33-454F-8331-3D35562FA6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9F9C5-EAC7-0941-A051-A6A649F886F7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F8667-D77C-7B47-A614-16471447D3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99ECC-D15B-6D41-83A5-6AE1C5278C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5B7FD-E3AD-B14E-BAB7-F99E30A2F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77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1EA98-1A45-6949-97E4-17E8BF125EA5}" type="datetimeFigureOut">
              <a:rPr lang="en-US" smtClean="0"/>
              <a:t>11/10/18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4EDCF-4490-C94D-9ABE-A8DB64343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8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200400"/>
            <a:ext cx="9144000" cy="1411993"/>
          </a:xfrm>
          <a:solidFill>
            <a:schemeClr val="accent6">
              <a:lumMod val="50000"/>
            </a:schemeClr>
          </a:solidFill>
        </p:spPr>
        <p:txBody>
          <a:bodyPr anchor="ctr">
            <a:normAutofit/>
          </a:bodyPr>
          <a:lstStyle>
            <a:lvl1pPr marL="358775" indent="0" algn="l">
              <a:tabLst/>
              <a:defRPr sz="4500"/>
            </a:lvl1pPr>
          </a:lstStyle>
          <a:p>
            <a:r>
              <a:rPr lang="en-US" dirty="0"/>
              <a:t>Chapter …….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4642643"/>
            <a:ext cx="6858000" cy="915107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6C93C-F730-7549-956F-46E0C035A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9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79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34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1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200400"/>
            <a:ext cx="9144000" cy="1411993"/>
          </a:xfrm>
          <a:solidFill>
            <a:srgbClr val="12BB21"/>
          </a:solidFill>
        </p:spPr>
        <p:txBody>
          <a:bodyPr anchor="ctr">
            <a:normAutofit/>
          </a:bodyPr>
          <a:lstStyle>
            <a:lvl1pPr marL="358775" indent="0" algn="l">
              <a:tabLst/>
              <a:defRPr sz="4500"/>
            </a:lvl1pPr>
          </a:lstStyle>
          <a:p>
            <a:r>
              <a:rPr lang="en-US" dirty="0"/>
              <a:t>Chapter …….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4642643"/>
            <a:ext cx="6858000" cy="915107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........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8254AE-E3FA-EE43-9320-AA515E6D7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5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5690"/>
          </a:xfrm>
          <a:solidFill>
            <a:srgbClr val="11CD23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0656"/>
            <a:ext cx="7886700" cy="50963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99882F-6254-9946-916E-A4376B007752}"/>
              </a:ext>
            </a:extLst>
          </p:cNvPr>
          <p:cNvSpPr txBox="1">
            <a:spLocks/>
          </p:cNvSpPr>
          <p:nvPr userDrawn="1"/>
        </p:nvSpPr>
        <p:spPr>
          <a:xfrm>
            <a:off x="-11290" y="6425317"/>
            <a:ext cx="9155289" cy="455260"/>
          </a:xfrm>
          <a:prstGeom prst="rect">
            <a:avLst/>
          </a:prstGeom>
          <a:solidFill>
            <a:srgbClr val="CBF1B7"/>
          </a:solidFill>
        </p:spPr>
        <p:txBody>
          <a:bodyPr vert="horz" lIns="91440" tIns="45720" rIns="91440" bIns="45720" rtlCol="0" anchor="ctr">
            <a:normAutofit/>
          </a:bodyPr>
          <a:lstStyle>
            <a:lvl1pPr marL="4937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450" indent="0" algn="ctr">
              <a:tabLst/>
            </a:pPr>
            <a:r>
              <a:rPr lang="en-US" sz="1200" b="0" dirty="0">
                <a:solidFill>
                  <a:schemeClr val="tx1"/>
                </a:solidFill>
              </a:rPr>
              <a:t>The 2</a:t>
            </a:r>
            <a:r>
              <a:rPr lang="en-US" sz="1200" b="0" baseline="30000" dirty="0">
                <a:solidFill>
                  <a:schemeClr val="tx1"/>
                </a:solidFill>
              </a:rPr>
              <a:t>nd</a:t>
            </a:r>
            <a:r>
              <a:rPr lang="en-US" sz="1200" b="0" dirty="0">
                <a:solidFill>
                  <a:schemeClr val="tx1"/>
                </a:solidFill>
              </a:rPr>
              <a:t> Summer Course on Food Security and Climate Change 2018, UPM Kuala Lumpur</a:t>
            </a:r>
          </a:p>
        </p:txBody>
      </p:sp>
    </p:spTree>
    <p:extLst>
      <p:ext uri="{BB962C8B-B14F-4D97-AF65-F5344CB8AC3E}">
        <p14:creationId xmlns:p14="http://schemas.microsoft.com/office/powerpoint/2010/main" val="137533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83226"/>
          </a:xfr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0655"/>
            <a:ext cx="7886700" cy="50963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99882F-6254-9946-916E-A4376B007752}"/>
              </a:ext>
            </a:extLst>
          </p:cNvPr>
          <p:cNvSpPr txBox="1">
            <a:spLocks/>
          </p:cNvSpPr>
          <p:nvPr userDrawn="1"/>
        </p:nvSpPr>
        <p:spPr>
          <a:xfrm>
            <a:off x="-11290" y="6425317"/>
            <a:ext cx="9155289" cy="45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4937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113" indent="0" algn="ctr">
              <a:tabLst/>
            </a:pPr>
            <a:r>
              <a:rPr lang="en-US" sz="1200" b="0" dirty="0">
                <a:solidFill>
                  <a:schemeClr val="tx1"/>
                </a:solidFill>
              </a:rPr>
              <a:t>© 2018 by Department of Animal Nutrition and Feed Technology – Bogor Agricultural University (IPB)</a:t>
            </a:r>
          </a:p>
        </p:txBody>
      </p:sp>
    </p:spTree>
    <p:extLst>
      <p:ext uri="{BB962C8B-B14F-4D97-AF65-F5344CB8AC3E}">
        <p14:creationId xmlns:p14="http://schemas.microsoft.com/office/powerpoint/2010/main" val="236892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4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06311"/>
            <a:ext cx="3886200" cy="5070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06311"/>
            <a:ext cx="3886200" cy="50706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2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4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38574" y="6480530"/>
            <a:ext cx="2057400" cy="365125"/>
          </a:xfrm>
        </p:spPr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3A384E3-6359-E148-83C5-A9534B955D15}"/>
              </a:ext>
            </a:extLst>
          </p:cNvPr>
          <p:cNvSpPr txBox="1">
            <a:spLocks/>
          </p:cNvSpPr>
          <p:nvPr userDrawn="1"/>
        </p:nvSpPr>
        <p:spPr>
          <a:xfrm>
            <a:off x="-11290" y="6425317"/>
            <a:ext cx="9155289" cy="4552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4937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tx1"/>
                </a:solidFill>
              </a:rPr>
              <a:t>© 2018 by Department of Animal Nutrition and Feed Technology - IPB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DF8EB43-B639-9A43-AC92-11C95A43D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7911"/>
            <a:ext cx="7886700" cy="4969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E96D28-FCAD-9F45-8C20-09CE3603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9556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09B8E63-9510-434A-88E9-C2E6A988E6C3}"/>
              </a:ext>
            </a:extLst>
          </p:cNvPr>
          <p:cNvSpPr txBox="1">
            <a:spLocks/>
          </p:cNvSpPr>
          <p:nvPr userDrawn="1"/>
        </p:nvSpPr>
        <p:spPr>
          <a:xfrm>
            <a:off x="-11290" y="6425317"/>
            <a:ext cx="9155289" cy="4552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4937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tx1"/>
                </a:solidFill>
              </a:rPr>
              <a:t>© 2018 by Department of Animal Nutrition and Feed Technology - IPB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EC552CA-233E-7941-BB7C-182A58BAE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7911"/>
            <a:ext cx="7886700" cy="4969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8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9556"/>
          </a:xfrm>
          <a:prstGeom prst="rect">
            <a:avLst/>
          </a:prstGeom>
          <a:solidFill>
            <a:srgbClr val="12BB2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07911"/>
            <a:ext cx="7886700" cy="4969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5773" y="64396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F211F-FC31-1549-A6FA-17A41A671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1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1" r:id="rId2"/>
    <p:sldLayoutId id="2147483710" r:id="rId3"/>
    <p:sldLayoutId id="2147483722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hdr="0" ftr="0" dt="0"/>
  <p:txStyles>
    <p:titleStyle>
      <a:lvl1pPr marL="493713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F9E3C-D10C-3940-BB06-BDDF4B5F4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70068"/>
            <a:ext cx="9144000" cy="1411993"/>
          </a:xfrm>
        </p:spPr>
        <p:txBody>
          <a:bodyPr>
            <a:normAutofit/>
          </a:bodyPr>
          <a:lstStyle/>
          <a:p>
            <a:pPr marL="452438" algn="ctr"/>
            <a:r>
              <a:rPr lang="en-US" sz="4000" dirty="0"/>
              <a:t>Climate Change and Livestock: </a:t>
            </a:r>
            <a:br>
              <a:rPr lang="en-US" sz="4000" dirty="0"/>
            </a:br>
            <a:r>
              <a:rPr lang="en-US" sz="4000" dirty="0"/>
              <a:t>Impacts, Adaptation, and Mitigation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96ABE-137A-734B-AC7D-DAAD4F4FE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6474" y="5966035"/>
            <a:ext cx="3814060" cy="408388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700" b="0" dirty="0">
                <a:latin typeface="Arial" panose="020B0604020202020204" pitchFamily="34" charset="0"/>
                <a:cs typeface="Arial" panose="020B0604020202020204" pitchFamily="34" charset="0"/>
              </a:rPr>
              <a:t>Bogor Agricultural University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E516AA-B97B-424A-B76A-B4693A74F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9"/>
            <a:ext cx="9144000" cy="39172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DE39D1-99A0-1444-87A6-9EA1D2700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5744406"/>
            <a:ext cx="811541" cy="811541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DFCECD1C-1156-BB4B-889F-02B020D37830}"/>
              </a:ext>
            </a:extLst>
          </p:cNvPr>
          <p:cNvSpPr txBox="1">
            <a:spLocks/>
          </p:cNvSpPr>
          <p:nvPr/>
        </p:nvSpPr>
        <p:spPr>
          <a:xfrm>
            <a:off x="1006474" y="5637147"/>
            <a:ext cx="3642610" cy="49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Dr. Idat Galih Permana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E73CEAA-022D-5848-A1C5-A9361E9C817D}"/>
              </a:ext>
            </a:extLst>
          </p:cNvPr>
          <p:cNvSpPr txBox="1">
            <a:spLocks/>
          </p:cNvSpPr>
          <p:nvPr/>
        </p:nvSpPr>
        <p:spPr>
          <a:xfrm>
            <a:off x="1020762" y="6221236"/>
            <a:ext cx="2843213" cy="395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permana@apps.ipb.ac.id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4E3C49-78F9-B440-B7EA-0D103903E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22" y="5852326"/>
            <a:ext cx="1758314" cy="802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64CD37-3F0A-A646-9905-9E7C6F916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11" y="5597076"/>
            <a:ext cx="1372800" cy="98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71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E8FF6-7FCE-404A-A66C-B5699398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38150" algn="ctr"/>
            <a:r>
              <a:rPr lang="en-US" sz="3500" dirty="0"/>
              <a:t>Impact of CC - </a:t>
            </a:r>
            <a:r>
              <a:rPr lang="en-US" sz="3500" i="1" dirty="0"/>
              <a:t>Heat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8A73E-0214-1644-B475-83E4C2E03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1383030"/>
            <a:ext cx="3003530" cy="4822510"/>
          </a:xfrm>
        </p:spPr>
        <p:txBody>
          <a:bodyPr>
            <a:normAutofit/>
          </a:bodyPr>
          <a:lstStyle/>
          <a:p>
            <a:r>
              <a:rPr lang="en-ID" dirty="0"/>
              <a:t>All animals have a </a:t>
            </a:r>
            <a:r>
              <a:rPr lang="en-ID" b="1" dirty="0">
                <a:solidFill>
                  <a:srgbClr val="FF0000"/>
                </a:solidFill>
              </a:rPr>
              <a:t>thermal comfort zone</a:t>
            </a:r>
            <a:r>
              <a:rPr lang="en-ID" dirty="0"/>
              <a:t>, which is a range of ambient environmental temperatures that are beneficial to physiological functions</a:t>
            </a:r>
          </a:p>
          <a:p>
            <a:endParaRPr lang="en-ID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9B498-0D92-B640-8C4E-31B7828F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099285-85D6-F148-A3E8-F4DDFE22A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40" y="1828168"/>
            <a:ext cx="5703874" cy="39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7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98BF-6018-9D43-B689-A4E8159F0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1013" algn="ctr"/>
            <a:r>
              <a:rPr lang="en-US" sz="3500" dirty="0"/>
              <a:t>Impact of CC on </a:t>
            </a:r>
            <a:r>
              <a:rPr lang="en-US" sz="3500" i="1" dirty="0"/>
              <a:t>Heat Stress</a:t>
            </a: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ED5B4-9078-1E43-A4C3-8CAFFF693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Heat stress on livestock is dependent on temperature, humidity, species, genetic potential, life stage, and nutritional status.</a:t>
            </a:r>
          </a:p>
          <a:p>
            <a:r>
              <a:rPr lang="en-ID" dirty="0"/>
              <a:t>Impact of heat stress on livestock:</a:t>
            </a:r>
          </a:p>
          <a:p>
            <a:pPr lvl="1"/>
            <a:r>
              <a:rPr lang="en-ID" dirty="0">
                <a:solidFill>
                  <a:srgbClr val="0070C0"/>
                </a:solidFill>
              </a:rPr>
              <a:t>feed nutrient utilization, </a:t>
            </a:r>
          </a:p>
          <a:p>
            <a:pPr lvl="1"/>
            <a:r>
              <a:rPr lang="en-ID" dirty="0">
                <a:solidFill>
                  <a:srgbClr val="0070C0"/>
                </a:solidFill>
              </a:rPr>
              <a:t>feed intake, </a:t>
            </a:r>
          </a:p>
          <a:p>
            <a:pPr lvl="1"/>
            <a:r>
              <a:rPr lang="en-ID" dirty="0">
                <a:solidFill>
                  <a:srgbClr val="0070C0"/>
                </a:solidFill>
              </a:rPr>
              <a:t>animal production, </a:t>
            </a:r>
          </a:p>
          <a:p>
            <a:pPr lvl="1"/>
            <a:r>
              <a:rPr lang="en-ID" dirty="0">
                <a:solidFill>
                  <a:srgbClr val="0070C0"/>
                </a:solidFill>
              </a:rPr>
              <a:t>reproduction, </a:t>
            </a:r>
          </a:p>
          <a:p>
            <a:pPr lvl="1"/>
            <a:r>
              <a:rPr lang="en-ID" dirty="0">
                <a:solidFill>
                  <a:srgbClr val="0070C0"/>
                </a:solidFill>
              </a:rPr>
              <a:t>animal health, </a:t>
            </a:r>
          </a:p>
          <a:p>
            <a:pPr lvl="1"/>
            <a:r>
              <a:rPr lang="en-ID" dirty="0">
                <a:solidFill>
                  <a:srgbClr val="0070C0"/>
                </a:solidFill>
              </a:rPr>
              <a:t>mortality</a:t>
            </a:r>
            <a:endParaRPr lang="en-ID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71B5D-5843-3949-99F6-2D21D9B4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6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AA8C-43B3-4E49-858E-49D565F3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1013" algn="ctr"/>
            <a:r>
              <a:rPr lang="en-US" sz="3500" dirty="0"/>
              <a:t>Impact of </a:t>
            </a:r>
            <a:r>
              <a:rPr lang="en-US" sz="3500" i="1" dirty="0"/>
              <a:t>Heat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F2A9F-A374-0440-B3EC-4DE3C9A51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4956"/>
            <a:ext cx="7886700" cy="50963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9D9"/>
                </a:solidFill>
              </a:rPr>
              <a:t>Feed nutrient utilization:</a:t>
            </a:r>
          </a:p>
          <a:p>
            <a:pPr lvl="1"/>
            <a:r>
              <a:rPr lang="en-US" dirty="0"/>
              <a:t>Livestock have some nutrient requirements including energy, protein, minerals, and vitamins, which are dependent on the region and type of animal</a:t>
            </a:r>
          </a:p>
          <a:p>
            <a:pPr lvl="1"/>
            <a:r>
              <a:rPr lang="en-US" dirty="0"/>
              <a:t>Failure to meet the dietary needs of animal during heat stress affects metabolic and digestive functions</a:t>
            </a:r>
          </a:p>
          <a:p>
            <a:pPr lvl="1"/>
            <a:r>
              <a:rPr lang="en-US" dirty="0"/>
              <a:t>Feed intake reduction leads to a </a:t>
            </a:r>
            <a:r>
              <a:rPr lang="en-US" dirty="0">
                <a:solidFill>
                  <a:srgbClr val="0069D9"/>
                </a:solidFill>
              </a:rPr>
              <a:t>negative energy balance</a:t>
            </a:r>
            <a:r>
              <a:rPr lang="en-US" dirty="0"/>
              <a:t> and </a:t>
            </a:r>
            <a:r>
              <a:rPr lang="en-US" dirty="0">
                <a:solidFill>
                  <a:srgbClr val="0069D9"/>
                </a:solidFill>
              </a:rPr>
              <a:t>reduced weight gain</a:t>
            </a:r>
          </a:p>
          <a:p>
            <a:pPr lvl="1"/>
            <a:r>
              <a:rPr lang="en-ID" dirty="0"/>
              <a:t>Reduction of water intake may also decrease sweating and feed intake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C03E7-EA35-E140-9962-0C9E1FD9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87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EB8E7-72CC-7245-9396-025EF4A84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2600" algn="ctr"/>
            <a:r>
              <a:rPr lang="en-US" sz="3000" dirty="0"/>
              <a:t>Effect of temperature on feed intake and digestibility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A5A385-355A-ED4E-AEB7-B0FEF224C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7799"/>
            <a:ext cx="9144000" cy="28624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32A72B-62FA-3B49-862A-5C83727B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1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D162-31D8-214F-AC17-39DC0A81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38150" algn="ctr"/>
            <a:r>
              <a:rPr lang="en-US" sz="3500" dirty="0"/>
              <a:t>Impact of </a:t>
            </a:r>
            <a:r>
              <a:rPr lang="en-US" sz="3500" i="1" dirty="0"/>
              <a:t>Heat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22526-EAF7-9A43-9BC1-08B751D07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69D9"/>
                </a:solidFill>
              </a:rPr>
              <a:t>Animal Production:</a:t>
            </a:r>
          </a:p>
          <a:p>
            <a:pPr lvl="1"/>
            <a:r>
              <a:rPr lang="en-US" dirty="0"/>
              <a:t>Heat stress is major problem on dairy cattle especially on high milk producing cows</a:t>
            </a:r>
          </a:p>
          <a:p>
            <a:pPr lvl="1"/>
            <a:r>
              <a:rPr lang="en-ID" dirty="0"/>
              <a:t>High milk producing dairy cows generate more metabolic heat than low producing dairy cows. Therefore, high producing dairy cows are more sensitive to heat stress.</a:t>
            </a:r>
          </a:p>
          <a:p>
            <a:pPr lvl="1"/>
            <a:r>
              <a:rPr lang="en-ID" dirty="0"/>
              <a:t>Heat stress on poultry: </a:t>
            </a:r>
          </a:p>
          <a:p>
            <a:pPr lvl="2"/>
            <a:r>
              <a:rPr lang="en-ID" dirty="0"/>
              <a:t>Will reduce body weight gain, feed intake and carcass weight, and protein and muscle calorie content. </a:t>
            </a:r>
          </a:p>
          <a:p>
            <a:pPr lvl="2"/>
            <a:r>
              <a:rPr lang="en-ID" dirty="0"/>
              <a:t>Heat stress on hens will reduce reproduction efficiency and consequently egg production because of reduced feed intake and interruption of ovulation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BF81E-A114-F842-9BF3-C20C6A30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2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8F0A-C58A-224E-AD34-8A45E1D4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1013" algn="ctr"/>
            <a:r>
              <a:rPr lang="en-US" sz="3500" dirty="0"/>
              <a:t>Impact of </a:t>
            </a:r>
            <a:r>
              <a:rPr lang="en-US" sz="3500" i="1" dirty="0"/>
              <a:t>Heat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4239E-1732-4D4D-BEFA-24102D70F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5862"/>
            <a:ext cx="7886700" cy="4991101"/>
          </a:xfrm>
        </p:spPr>
        <p:txBody>
          <a:bodyPr/>
          <a:lstStyle/>
          <a:p>
            <a:r>
              <a:rPr lang="en-US" b="1" dirty="0">
                <a:solidFill>
                  <a:srgbClr val="0069D9"/>
                </a:solidFill>
              </a:rPr>
              <a:t>Reproduction:</a:t>
            </a:r>
          </a:p>
          <a:p>
            <a:pPr lvl="1"/>
            <a:r>
              <a:rPr lang="en-US" dirty="0"/>
              <a:t>Reproduction efficiency of livestock may be affected by heat stress. </a:t>
            </a:r>
          </a:p>
          <a:p>
            <a:pPr lvl="1"/>
            <a:r>
              <a:rPr lang="en-US" dirty="0"/>
              <a:t>In cows and pigs, it affects </a:t>
            </a:r>
            <a:r>
              <a:rPr lang="en-US" dirty="0">
                <a:solidFill>
                  <a:srgbClr val="FF0000"/>
                </a:solidFill>
              </a:rPr>
              <a:t>oocyte growth</a:t>
            </a:r>
            <a:r>
              <a:rPr lang="en-US" dirty="0"/>
              <a:t>, </a:t>
            </a:r>
            <a:r>
              <a:rPr lang="en-ID" dirty="0">
                <a:solidFill>
                  <a:srgbClr val="FF0000"/>
                </a:solidFill>
              </a:rPr>
              <a:t>impairment of embryo development</a:t>
            </a:r>
            <a:r>
              <a:rPr lang="en-ID" dirty="0"/>
              <a:t>, and </a:t>
            </a:r>
            <a:r>
              <a:rPr lang="en-ID" dirty="0">
                <a:solidFill>
                  <a:srgbClr val="FF0000"/>
                </a:solidFill>
              </a:rPr>
              <a:t>pregnancy rate</a:t>
            </a:r>
          </a:p>
          <a:p>
            <a:pPr lvl="1"/>
            <a:r>
              <a:rPr lang="en-ID" dirty="0"/>
              <a:t>Cow fertility may be compromised by increased energy deficits and heat stress. Heat stress has also been associated with lower sperm concentration and quality in bulls, pigs, and poultry</a:t>
            </a:r>
          </a:p>
          <a:p>
            <a:endParaRPr lang="en-ID" dirty="0"/>
          </a:p>
          <a:p>
            <a:endParaRPr lang="en-ID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E4680-35F8-764E-AB86-5054C42F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21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0990-908D-F246-A9C2-2F88C255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1013" algn="ctr"/>
            <a:r>
              <a:rPr lang="en-US" sz="3500" dirty="0"/>
              <a:t>Impact of</a:t>
            </a:r>
            <a:r>
              <a:rPr lang="en-US" sz="3500" i="1" dirty="0"/>
              <a:t> Heat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98F1F-5E31-4E43-8E3D-F553F5CD2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8888"/>
            <a:ext cx="7886700" cy="49053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9D9"/>
                </a:solidFill>
              </a:rPr>
              <a:t>Animal Health:</a:t>
            </a:r>
          </a:p>
          <a:p>
            <a:pPr lvl="1"/>
            <a:r>
              <a:rPr lang="en-US" dirty="0"/>
              <a:t>Prolonged high temperature may affect metabolic rate, endocrine status, oxidative status, glucose, protein and lipid metabolism, liver functionality (reduced cholesterol and albumin), non-esterified fatty acids (NEFA), saliva production, and salivary HCO</a:t>
            </a:r>
            <a:r>
              <a:rPr lang="en-US" baseline="-25000" dirty="0"/>
              <a:t>3</a:t>
            </a:r>
            <a:r>
              <a:rPr lang="en-US" dirty="0"/>
              <a:t> - content.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38EAC-3E22-EC4F-B061-00ED9662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32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0C40-45CF-9F47-86D6-5D22A745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1013" algn="ctr"/>
            <a:r>
              <a:rPr lang="en-US" sz="3500" dirty="0"/>
              <a:t>Impact of </a:t>
            </a:r>
            <a:r>
              <a:rPr lang="en-US" sz="3500" i="1" dirty="0"/>
              <a:t>Heat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38B5D-8F29-F948-A5C7-A404175D0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1" y="1243012"/>
            <a:ext cx="4343401" cy="50482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9D9"/>
                </a:solidFill>
              </a:rPr>
              <a:t>Mortality:</a:t>
            </a:r>
          </a:p>
          <a:p>
            <a:pPr lvl="1"/>
            <a:r>
              <a:rPr lang="en-US" dirty="0"/>
              <a:t>Warm and humid conditions that cause heat stress can affect livestock mortality.</a:t>
            </a:r>
          </a:p>
          <a:p>
            <a:pPr lvl="1"/>
            <a:r>
              <a:rPr lang="en-ID" dirty="0"/>
              <a:t>The increases in temperature between 1-5</a:t>
            </a:r>
            <a:r>
              <a:rPr lang="en-ID" baseline="30000" dirty="0"/>
              <a:t>o</a:t>
            </a:r>
            <a:r>
              <a:rPr lang="en-ID" dirty="0"/>
              <a:t>C might induce high mortality in grazing cattle. </a:t>
            </a:r>
          </a:p>
          <a:p>
            <a:pPr lvl="1"/>
            <a:r>
              <a:rPr lang="en-ID" dirty="0"/>
              <a:t>As a mitigation measure, they recommend sprinklers, shade, or similar management practices to cool the animals.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A3949-3589-7B4A-8889-D97588E3C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1"/>
          <a:stretch/>
        </p:blipFill>
        <p:spPr>
          <a:xfrm>
            <a:off x="5029201" y="2074730"/>
            <a:ext cx="4114800" cy="28687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ECC8A-FCC6-134E-9D7D-95FD62DBC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3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1B61-8A79-6144-A489-A6754787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1013" algn="ctr"/>
            <a:r>
              <a:rPr lang="en-US" sz="3500" dirty="0"/>
              <a:t>Impact of CC on </a:t>
            </a:r>
            <a:r>
              <a:rPr lang="en-US" sz="3500" i="1" dirty="0"/>
              <a:t>Biodiversity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421F9-D684-A84A-B45E-4D660D404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Biodiversity refers to a variety of genes, organisms, and ecosystems found within a specific environment</a:t>
            </a:r>
          </a:p>
          <a:p>
            <a:r>
              <a:rPr lang="en-ID" dirty="0"/>
              <a:t>Populations that are decreasing in genetic biodiversity are at risk, and one of the direct drivers of this biodiversity loss is climate change</a:t>
            </a:r>
          </a:p>
          <a:p>
            <a:r>
              <a:rPr lang="en-ID" dirty="0"/>
              <a:t>Climate change may eliminate 15% to 37% of all species in the world. Temperature increases have affected species reproduction, migration, mortality, and distribution.</a:t>
            </a:r>
          </a:p>
          <a:p>
            <a:endParaRPr lang="en-ID" dirty="0"/>
          </a:p>
          <a:p>
            <a:endParaRPr lang="en-ID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4BBF6-41C7-2840-BD2C-BE80EBC0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24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38A1-712E-D943-8080-70EA0099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2DF627-87B5-EE44-9F98-30CBBB180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4676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C3D6EF-A898-8243-A602-B56B8C0D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9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A4C9A-1FE8-1B4A-A461-CD19897D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Word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C436B-12E1-F449-8D90-C0CD83A30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500" dirty="0"/>
              <a:t>Human population is expected to increase from 7.2 to 9.6 billion by 2050 (UN, 2013).</a:t>
            </a:r>
          </a:p>
          <a:p>
            <a:r>
              <a:rPr lang="en-ID" sz="2500" dirty="0"/>
              <a:t>The demand for food is expected to increase by 70%, and for livestock products 100% by 2050.</a:t>
            </a:r>
          </a:p>
          <a:p>
            <a:r>
              <a:rPr lang="en-ID" sz="2500" dirty="0"/>
              <a:t>Meanwhile, total global cultivated land area has not changed since 1991</a:t>
            </a:r>
          </a:p>
          <a:p>
            <a:endParaRPr lang="en-ID" sz="2500" dirty="0"/>
          </a:p>
          <a:p>
            <a:endParaRPr lang="en-US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381748-7102-104F-901C-EE8A508C3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38" y="3724682"/>
            <a:ext cx="5269162" cy="26478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7B2B1-1D3D-4F44-8240-D35D49AE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10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41A0-3E12-7E4E-B30B-021A30234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00626"/>
            <a:ext cx="9144000" cy="1271587"/>
          </a:xfrm>
        </p:spPr>
        <p:txBody>
          <a:bodyPr>
            <a:normAutofit/>
          </a:bodyPr>
          <a:lstStyle/>
          <a:p>
            <a:pPr marL="12700" algn="ctr"/>
            <a:r>
              <a:rPr lang="en-US" sz="4000" dirty="0"/>
              <a:t>Impact of Livestock on Climate 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7A995-E374-D34B-81A8-47C9F575B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0" b="17258"/>
          <a:stretch/>
        </p:blipFill>
        <p:spPr>
          <a:xfrm>
            <a:off x="0" y="0"/>
            <a:ext cx="9144000" cy="500062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02BD1-23CB-FC47-8237-EE02E0E4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2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AF9D-956E-524B-A58A-AA735B36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dirty="0"/>
              <a:t>GHG Emission from Agricultural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87036-D65C-FA4A-94F9-40CE6BDE2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592617D-289A-6941-86D5-280918738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362" y="989014"/>
            <a:ext cx="815340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42D28A90-A879-1045-A96D-D07B769E0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14" y="6155334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400" b="0"/>
              <a:t>Source: IPCC (2006)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49A16-E60C-5549-ABA9-C0B6F304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3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BFE65-3A09-8846-873C-EEDB06C0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93713" algn="ctr"/>
            <a:r>
              <a:rPr lang="en-US" sz="3600" dirty="0"/>
              <a:t>GHG Emission from Agricultural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B84E5-9F72-5247-A348-F9DE20231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168228"/>
            <a:ext cx="5269230" cy="502475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SzPct val="80000"/>
            </a:pPr>
            <a:r>
              <a:rPr lang="en-US" sz="2200" dirty="0"/>
              <a:t>Rice Cultivation (CH</a:t>
            </a:r>
            <a:r>
              <a:rPr lang="en-US" sz="2200" baseline="-25000" dirty="0"/>
              <a:t>4</a:t>
            </a:r>
            <a:r>
              <a:rPr lang="en-US" sz="2200" dirty="0"/>
              <a:t>)</a:t>
            </a:r>
          </a:p>
          <a:p>
            <a:pPr>
              <a:spcBef>
                <a:spcPts val="600"/>
              </a:spcBef>
              <a:buSzPct val="80000"/>
            </a:pPr>
            <a:r>
              <a:rPr lang="en-US" sz="2200" dirty="0"/>
              <a:t>Cropland Burning (CO</a:t>
            </a:r>
            <a:r>
              <a:rPr lang="en-US" sz="2200" baseline="-25000" dirty="0"/>
              <a:t>2</a:t>
            </a:r>
            <a:r>
              <a:rPr lang="en-US" sz="2200" dirty="0"/>
              <a:t>, CH</a:t>
            </a:r>
            <a:r>
              <a:rPr lang="en-US" sz="2200" baseline="-25000" dirty="0"/>
              <a:t>4 </a:t>
            </a:r>
            <a:r>
              <a:rPr lang="en-US" sz="2200" dirty="0"/>
              <a:t>,</a:t>
            </a:r>
            <a:r>
              <a:rPr lang="en-US" sz="2200" baseline="-25000" dirty="0"/>
              <a:t> </a:t>
            </a:r>
            <a:r>
              <a:rPr lang="en-US" sz="2200" dirty="0"/>
              <a:t>N</a:t>
            </a:r>
            <a:r>
              <a:rPr lang="en-US" sz="2200" baseline="-25000" dirty="0"/>
              <a:t>2</a:t>
            </a:r>
            <a:r>
              <a:rPr lang="en-US" sz="2200" dirty="0"/>
              <a:t>O, NO</a:t>
            </a:r>
            <a:r>
              <a:rPr lang="en-US" sz="2200" baseline="-25000" dirty="0"/>
              <a:t>x</a:t>
            </a:r>
            <a:r>
              <a:rPr lang="en-US" sz="2200" dirty="0"/>
              <a:t>)</a:t>
            </a:r>
          </a:p>
          <a:p>
            <a:pPr>
              <a:spcBef>
                <a:spcPts val="600"/>
              </a:spcBef>
              <a:buSzPct val="80000"/>
            </a:pPr>
            <a:r>
              <a:rPr lang="en-US" sz="2200" dirty="0"/>
              <a:t>Liming (CO</a:t>
            </a:r>
            <a:r>
              <a:rPr lang="en-US" sz="2200" baseline="-25000" dirty="0"/>
              <a:t>2</a:t>
            </a:r>
            <a:r>
              <a:rPr lang="en-US" sz="2200" dirty="0"/>
              <a:t>) </a:t>
            </a:r>
          </a:p>
          <a:p>
            <a:pPr>
              <a:spcBef>
                <a:spcPts val="600"/>
              </a:spcBef>
              <a:buSzPct val="80000"/>
            </a:pPr>
            <a:r>
              <a:rPr lang="en-US" sz="2200" dirty="0"/>
              <a:t>Urea Fertilizer (CO</a:t>
            </a:r>
            <a:r>
              <a:rPr lang="en-US" sz="2200" baseline="-25000" dirty="0"/>
              <a:t>2</a:t>
            </a:r>
            <a:r>
              <a:rPr lang="en-US" sz="2200" dirty="0"/>
              <a:t>) </a:t>
            </a:r>
          </a:p>
          <a:p>
            <a:pPr>
              <a:spcBef>
                <a:spcPts val="600"/>
              </a:spcBef>
              <a:buSzPct val="80000"/>
            </a:pPr>
            <a:r>
              <a:rPr lang="en-US" sz="2200" dirty="0"/>
              <a:t>N</a:t>
            </a:r>
            <a:r>
              <a:rPr lang="en-US" sz="2200" baseline="-25000" dirty="0"/>
              <a:t>2</a:t>
            </a:r>
            <a:r>
              <a:rPr lang="en-US" sz="2200" dirty="0"/>
              <a:t>O Emission from Managed Soil (N</a:t>
            </a:r>
            <a:r>
              <a:rPr lang="en-US" sz="2200" baseline="-25000" dirty="0"/>
              <a:t>2</a:t>
            </a:r>
            <a:r>
              <a:rPr lang="en-US" sz="2200" dirty="0"/>
              <a:t>O)</a:t>
            </a:r>
          </a:p>
          <a:p>
            <a:pPr lvl="1">
              <a:spcBef>
                <a:spcPts val="600"/>
              </a:spcBef>
              <a:buSzPct val="80000"/>
            </a:pPr>
            <a:r>
              <a:rPr lang="en-US" sz="2200" dirty="0"/>
              <a:t>Direct N</a:t>
            </a:r>
            <a:r>
              <a:rPr lang="en-US" sz="2200" baseline="-25000" dirty="0"/>
              <a:t>2</a:t>
            </a:r>
            <a:r>
              <a:rPr lang="en-US" sz="2200" dirty="0"/>
              <a:t>O Soil</a:t>
            </a:r>
          </a:p>
          <a:p>
            <a:pPr lvl="1">
              <a:spcBef>
                <a:spcPts val="600"/>
              </a:spcBef>
              <a:buSzPct val="80000"/>
            </a:pPr>
            <a:r>
              <a:rPr lang="en-US" sz="2200" dirty="0"/>
              <a:t>Indirect N</a:t>
            </a:r>
            <a:r>
              <a:rPr lang="en-US" sz="2200" baseline="-25000" dirty="0"/>
              <a:t>2</a:t>
            </a:r>
            <a:r>
              <a:rPr lang="en-US" sz="2200" dirty="0"/>
              <a:t>O Soil</a:t>
            </a:r>
          </a:p>
          <a:p>
            <a:pPr>
              <a:spcBef>
                <a:spcPts val="600"/>
              </a:spcBef>
              <a:buSzPct val="80000"/>
            </a:pPr>
            <a:endParaRPr lang="en-US" sz="22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SzPct val="80000"/>
            </a:pPr>
            <a:endParaRPr lang="en-US" sz="22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SzPct val="80000"/>
            </a:pPr>
            <a:r>
              <a:rPr lang="en-US" sz="2200" b="1" dirty="0">
                <a:solidFill>
                  <a:srgbClr val="FF0000"/>
                </a:solidFill>
              </a:rPr>
              <a:t>Livestock </a:t>
            </a:r>
          </a:p>
          <a:p>
            <a:pPr lvl="1">
              <a:spcBef>
                <a:spcPts val="600"/>
              </a:spcBef>
              <a:buSzPct val="80000"/>
            </a:pPr>
            <a:r>
              <a:rPr lang="en-US" sz="2200" b="1" dirty="0">
                <a:solidFill>
                  <a:srgbClr val="FF0000"/>
                </a:solidFill>
              </a:rPr>
              <a:t>Enteric Fermentation (CH</a:t>
            </a:r>
            <a:r>
              <a:rPr lang="en-US" sz="2200" b="1" baseline="-25000" dirty="0">
                <a:solidFill>
                  <a:srgbClr val="FF0000"/>
                </a:solidFill>
              </a:rPr>
              <a:t>4 </a:t>
            </a:r>
            <a:r>
              <a:rPr lang="en-US" sz="2200" b="1" dirty="0">
                <a:solidFill>
                  <a:srgbClr val="FF0000"/>
                </a:solidFill>
              </a:rPr>
              <a:t>) </a:t>
            </a:r>
          </a:p>
          <a:p>
            <a:pPr lvl="1">
              <a:spcBef>
                <a:spcPts val="600"/>
              </a:spcBef>
              <a:buSzPct val="80000"/>
            </a:pPr>
            <a:r>
              <a:rPr lang="en-US" sz="2200" b="1" dirty="0">
                <a:solidFill>
                  <a:srgbClr val="FF0000"/>
                </a:solidFill>
              </a:rPr>
              <a:t>Manure Management (CH</a:t>
            </a:r>
            <a:r>
              <a:rPr lang="en-US" sz="2200" b="1" baseline="-25000" dirty="0">
                <a:solidFill>
                  <a:srgbClr val="FF0000"/>
                </a:solidFill>
              </a:rPr>
              <a:t>4</a:t>
            </a:r>
            <a:r>
              <a:rPr lang="en-US" sz="2200" b="1" dirty="0">
                <a:solidFill>
                  <a:srgbClr val="FF0000"/>
                </a:solidFill>
              </a:rPr>
              <a:t> and N</a:t>
            </a:r>
            <a:r>
              <a:rPr lang="en-US" sz="2200" b="1" baseline="-25000" dirty="0">
                <a:solidFill>
                  <a:srgbClr val="FF0000"/>
                </a:solidFill>
              </a:rPr>
              <a:t>2</a:t>
            </a:r>
            <a:r>
              <a:rPr lang="en-US" sz="2200" b="1" dirty="0">
                <a:solidFill>
                  <a:srgbClr val="FF0000"/>
                </a:solidFill>
              </a:rPr>
              <a:t>O)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9766BC-BCF3-7A4C-A7CD-3F9B3E870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93" y="925691"/>
            <a:ext cx="3567107" cy="55098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2A437-CA73-B040-BB64-E40FA0D8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04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F30D-DEC5-2D43-BAE7-7FC90EE4D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 of livestock produce GHGs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58142-DBAC-014C-A9B3-9743BC16C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2783"/>
            <a:ext cx="8086725" cy="30534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/>
              <a:t>Ruminant:</a:t>
            </a:r>
            <a:r>
              <a:rPr lang="en-US" dirty="0"/>
              <a:t> beef cattle, dairy cattle, buffalo, sheep, goat</a:t>
            </a:r>
          </a:p>
          <a:p>
            <a:pPr>
              <a:spcBef>
                <a:spcPts val="1200"/>
              </a:spcBef>
            </a:pPr>
            <a:r>
              <a:rPr lang="en-US" b="1" dirty="0"/>
              <a:t>Non Ruminant (Pseudo-Ruminant):</a:t>
            </a:r>
            <a:r>
              <a:rPr lang="en-US" dirty="0"/>
              <a:t> horse</a:t>
            </a:r>
          </a:p>
          <a:p>
            <a:pPr>
              <a:spcBef>
                <a:spcPts val="1200"/>
              </a:spcBef>
            </a:pPr>
            <a:r>
              <a:rPr lang="en-US" b="1" dirty="0"/>
              <a:t>Poultry:</a:t>
            </a:r>
            <a:r>
              <a:rPr lang="en-US" dirty="0"/>
              <a:t> broiler, layer, local chicken, duck, goose, quail</a:t>
            </a:r>
          </a:p>
          <a:p>
            <a:pPr>
              <a:spcBef>
                <a:spcPts val="1200"/>
              </a:spcBef>
            </a:pPr>
            <a:r>
              <a:rPr lang="en-US" b="1" dirty="0"/>
              <a:t>Other Monogastric:</a:t>
            </a:r>
            <a:r>
              <a:rPr lang="en-US" dirty="0"/>
              <a:t> swine</a:t>
            </a:r>
          </a:p>
          <a:p>
            <a:endParaRPr lang="en-US" dirty="0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2167AE8D-5770-E542-9822-5DCF8E19F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3803"/>
            <a:ext cx="9144000" cy="104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2739A-1150-A349-93C4-BBAB075F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36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12D3-0767-434B-BAB3-D6EBC53A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81013" algn="ctr"/>
            <a:r>
              <a:rPr lang="en-US" dirty="0"/>
              <a:t>Emission from livestock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CF3109-C7E2-7A46-969B-493AE020BC7E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676400"/>
            <a:ext cx="52578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</a:pPr>
            <a:r>
              <a:rPr lang="en-US" b="1" dirty="0"/>
              <a:t>Enteric Fermentation</a:t>
            </a:r>
          </a:p>
          <a:p>
            <a:pPr lvl="1">
              <a:buSzPct val="80000"/>
            </a:pPr>
            <a:r>
              <a:rPr lang="en-US" dirty="0"/>
              <a:t>Methane (CH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pPr lvl="1">
              <a:buSzPct val="80000"/>
              <a:buFont typeface="Wingdings" pitchFamily="2" charset="2"/>
              <a:buNone/>
            </a:pPr>
            <a:endParaRPr lang="en-US" dirty="0"/>
          </a:p>
          <a:p>
            <a:pPr>
              <a:buSzPct val="80000"/>
            </a:pPr>
            <a:r>
              <a:rPr lang="en-US" b="1" dirty="0"/>
              <a:t>Manure Management</a:t>
            </a:r>
            <a:r>
              <a:rPr lang="id-ID" b="1" dirty="0"/>
              <a:t> </a:t>
            </a:r>
          </a:p>
          <a:p>
            <a:pPr lvl="1">
              <a:buSzPct val="80000"/>
            </a:pPr>
            <a:r>
              <a:rPr lang="en-US" dirty="0"/>
              <a:t>Methane (CH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pPr lvl="1">
              <a:buSzPct val="80000"/>
            </a:pPr>
            <a:r>
              <a:rPr lang="en-US" dirty="0"/>
              <a:t>Nitrous Oxide (N</a:t>
            </a:r>
            <a:r>
              <a:rPr lang="en-US" baseline="-25000" dirty="0"/>
              <a:t>2</a:t>
            </a:r>
            <a:r>
              <a:rPr lang="en-US" dirty="0"/>
              <a:t>O)</a:t>
            </a:r>
          </a:p>
        </p:txBody>
      </p:sp>
      <p:pic>
        <p:nvPicPr>
          <p:cNvPr id="5" name="Picture 3" descr="sapi-perah.jpg">
            <a:extLst>
              <a:ext uri="{FF2B5EF4-FFF2-40B4-BE49-F238E27FC236}">
                <a16:creationId xmlns:a16="http://schemas.microsoft.com/office/drawing/2014/main" id="{A582EF56-7A68-F74D-8F5E-936F61568B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798" y="1447800"/>
            <a:ext cx="3219449" cy="465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C2961643-5073-B644-B2EC-DE545B4F2BD6}"/>
              </a:ext>
            </a:extLst>
          </p:cNvPr>
          <p:cNvSpPr/>
          <p:nvPr/>
        </p:nvSpPr>
        <p:spPr>
          <a:xfrm>
            <a:off x="7274716" y="1376364"/>
            <a:ext cx="1728789" cy="1600200"/>
          </a:xfrm>
          <a:prstGeom prst="cloudCallout">
            <a:avLst>
              <a:gd name="adj1" fmla="val -41045"/>
              <a:gd name="adj2" fmla="val 68053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id-ID" sz="3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B114E7-9521-4449-A386-F49E5F07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66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39C3C-B5EC-C042-9A50-1F4DC971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93713" algn="ctr"/>
            <a:r>
              <a:rPr lang="en-US" dirty="0"/>
              <a:t>Enteric Fermentation Process</a:t>
            </a:r>
          </a:p>
        </p:txBody>
      </p:sp>
      <p:pic>
        <p:nvPicPr>
          <p:cNvPr id="4" name="Picture 9" descr="http://research.vet.upenn.edu/Portals/60/images/cowRumenColor.jpg">
            <a:extLst>
              <a:ext uri="{FF2B5EF4-FFF2-40B4-BE49-F238E27FC236}">
                <a16:creationId xmlns:a16="http://schemas.microsoft.com/office/drawing/2014/main" id="{E1253F95-5A7D-0B4F-950B-8CDD4EF27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200" y="1413293"/>
            <a:ext cx="3860800" cy="2420768"/>
          </a:xfrm>
          <a:prstGeom prst="rect">
            <a:avLst/>
          </a:prstGeom>
          <a:noFill/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CF98541-6B93-324C-BB51-BE5FAAE2FE3F}"/>
              </a:ext>
            </a:extLst>
          </p:cNvPr>
          <p:cNvSpPr txBox="1">
            <a:spLocks noChangeArrowheads="1"/>
          </p:cNvSpPr>
          <p:nvPr/>
        </p:nvSpPr>
        <p:spPr>
          <a:xfrm>
            <a:off x="429635" y="1648172"/>
            <a:ext cx="448526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dirty="0"/>
              <a:t>Ruminants (beef, dairy, buffalo, sheep, goat), horses, pigs produce </a:t>
            </a:r>
            <a:r>
              <a:rPr lang="en-US" sz="2400" b="1" dirty="0"/>
              <a:t>methane</a:t>
            </a:r>
            <a:r>
              <a:rPr lang="en-US" sz="2400" dirty="0"/>
              <a:t> </a:t>
            </a:r>
            <a:r>
              <a:rPr lang="id-ID" sz="2400" b="1" dirty="0"/>
              <a:t>(CH</a:t>
            </a:r>
            <a:r>
              <a:rPr lang="id-ID" sz="2400" b="1" baseline="-25000" dirty="0"/>
              <a:t>4</a:t>
            </a:r>
            <a:r>
              <a:rPr lang="id-ID" sz="2400" b="1" dirty="0"/>
              <a:t>)</a:t>
            </a:r>
            <a:r>
              <a:rPr lang="en-US" sz="2400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The gases produced by ruminant livestock are CO</a:t>
            </a:r>
            <a:r>
              <a:rPr lang="en-US" sz="2400" baseline="-25000" dirty="0"/>
              <a:t>2</a:t>
            </a:r>
            <a:r>
              <a:rPr lang="en-US" sz="2400" dirty="0"/>
              <a:t>, CH</a:t>
            </a:r>
            <a:r>
              <a:rPr lang="en-US" sz="2400" baseline="-25000" dirty="0"/>
              <a:t>4</a:t>
            </a:r>
            <a:r>
              <a:rPr lang="en-US" sz="2400" dirty="0"/>
              <a:t>, H</a:t>
            </a:r>
            <a:r>
              <a:rPr lang="en-US" sz="2400" baseline="-25000" dirty="0"/>
              <a:t>2</a:t>
            </a:r>
            <a:r>
              <a:rPr lang="en-US" sz="2400" dirty="0"/>
              <a:t>S,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Methane is produced from the methanogenesis process in the rumen with the help of methanogen bacteria.</a:t>
            </a:r>
          </a:p>
          <a:p>
            <a:pPr>
              <a:spcBef>
                <a:spcPts val="1200"/>
              </a:spcBef>
            </a:pPr>
            <a:r>
              <a:rPr lang="pt-BR" sz="2400" dirty="0"/>
              <a:t>CO</a:t>
            </a:r>
            <a:r>
              <a:rPr lang="pt-BR" sz="2400" baseline="-25000" dirty="0"/>
              <a:t>2</a:t>
            </a:r>
            <a:r>
              <a:rPr lang="pt-BR" sz="2400" dirty="0"/>
              <a:t> + 4H</a:t>
            </a:r>
            <a:r>
              <a:rPr lang="pt-BR" sz="2400" baseline="-25000" dirty="0"/>
              <a:t>2</a:t>
            </a:r>
            <a:r>
              <a:rPr lang="pt-BR" sz="2400" dirty="0"/>
              <a:t> ==&gt;  </a:t>
            </a:r>
            <a:r>
              <a:rPr lang="pt-BR" sz="2400" b="1" dirty="0">
                <a:solidFill>
                  <a:srgbClr val="FF0000"/>
                </a:solidFill>
              </a:rPr>
              <a:t>CH</a:t>
            </a:r>
            <a:r>
              <a:rPr lang="pt-BR" sz="2400" b="1" baseline="-25000" dirty="0">
                <a:solidFill>
                  <a:srgbClr val="FF0000"/>
                </a:solidFill>
              </a:rPr>
              <a:t>4</a:t>
            </a:r>
            <a:r>
              <a:rPr lang="pt-BR" sz="2400" dirty="0"/>
              <a:t> + 2H</a:t>
            </a:r>
            <a:r>
              <a:rPr lang="pt-BR" sz="2400" baseline="-25000" dirty="0"/>
              <a:t>2</a:t>
            </a:r>
            <a:r>
              <a:rPr lang="pt-BR" sz="2400" dirty="0"/>
              <a:t>O</a:t>
            </a:r>
            <a:endParaRPr lang="en-US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301D0CA-FCF2-4E40-AEEB-4F6434D2C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9996" y="4043363"/>
            <a:ext cx="3181604" cy="186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6AC93E-5884-334B-A235-44260085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4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C680-8AE4-1249-839A-20DB6DE4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Emission Factor (EF) in livestock depends on: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41DF2A00-25E2-1341-B2DE-5B5093B3F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1718944"/>
            <a:ext cx="40386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id-ID" sz="2200" b="0" dirty="0"/>
              <a:t>  </a:t>
            </a:r>
            <a:r>
              <a:rPr lang="en-US" sz="2200" dirty="0"/>
              <a:t>Type and Breed of Livestock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en-US" sz="2200" dirty="0"/>
              <a:t>  Weight and Age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en-US" sz="2200" dirty="0"/>
              <a:t>  Milk Production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en-US" sz="2200" dirty="0"/>
              <a:t>  Reproduction Status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en-US" sz="2200" dirty="0"/>
              <a:t>  Quality of feed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en-US" sz="2200" dirty="0"/>
              <a:t>  Feeding system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en-US" sz="2200" dirty="0"/>
              <a:t>  Manure Management System</a:t>
            </a:r>
            <a:endParaRPr lang="en-US" sz="2200" b="0" dirty="0"/>
          </a:p>
        </p:txBody>
      </p:sp>
      <p:pic>
        <p:nvPicPr>
          <p:cNvPr id="6" name="Picture 5" descr="holstein_cow.jpg">
            <a:extLst>
              <a:ext uri="{FF2B5EF4-FFF2-40B4-BE49-F238E27FC236}">
                <a16:creationId xmlns:a16="http://schemas.microsoft.com/office/drawing/2014/main" id="{B520BDCB-DEA5-0141-8E2E-8B3D5CBF53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0757"/>
          <a:stretch>
            <a:fillRect/>
          </a:stretch>
        </p:blipFill>
        <p:spPr bwMode="auto">
          <a:xfrm>
            <a:off x="0" y="1601936"/>
            <a:ext cx="464965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3E46A-0DF0-B043-B7E0-DD7AE8CF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67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F7A3-F7EB-E544-A102-8E9C9704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1013" algn="ctr"/>
            <a:r>
              <a:rPr lang="en-US" sz="3200" dirty="0"/>
              <a:t>CH</a:t>
            </a:r>
            <a:r>
              <a:rPr lang="en-US" sz="3200" baseline="-25000" dirty="0"/>
              <a:t>4</a:t>
            </a:r>
            <a:r>
              <a:rPr lang="en-US" sz="3200" dirty="0"/>
              <a:t> emission factors for enteric fermentation</a:t>
            </a:r>
          </a:p>
        </p:txBody>
      </p:sp>
      <p:graphicFrame>
        <p:nvGraphicFramePr>
          <p:cNvPr id="4" name="Group 239">
            <a:extLst>
              <a:ext uri="{FF2B5EF4-FFF2-40B4-BE49-F238E27FC236}">
                <a16:creationId xmlns:a16="http://schemas.microsoft.com/office/drawing/2014/main" id="{29F779ED-221D-0841-B8AA-08FD06388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971026"/>
              </p:ext>
            </p:extLst>
          </p:nvPr>
        </p:nvGraphicFramePr>
        <p:xfrm>
          <a:off x="685800" y="1090612"/>
          <a:ext cx="7391400" cy="4666233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5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0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051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No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Species Type</a:t>
                      </a:r>
                    </a:p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Enteric Fermentation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(kg/head/year)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95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Beef Cattle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95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Dairy Cattle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95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Bufallo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95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Sheep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95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Goat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95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Pig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95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Horse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95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Local Chicken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95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Broiler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95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Layer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95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Duck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E22E206-F693-D04B-AFF4-2653D7E1598A}"/>
              </a:ext>
            </a:extLst>
          </p:cNvPr>
          <p:cNvSpPr txBox="1"/>
          <p:nvPr/>
        </p:nvSpPr>
        <p:spPr>
          <a:xfrm>
            <a:off x="1981200" y="5921766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rgbClr val="FF0000"/>
                </a:solidFill>
              </a:rPr>
              <a:t>IPCC (2006) Table 10.10 &amp; Table 10.11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E18F0-4EFA-B64A-86B6-8B8A11CF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28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B355F-D43A-F546-99E0-A1DAC547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81013" algn="ctr"/>
            <a:r>
              <a:rPr lang="en-US" dirty="0"/>
              <a:t>Impact of livestock on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85C6C-4F40-2540-96D8-963244A56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2107"/>
            <a:ext cx="7886700" cy="5096308"/>
          </a:xfrm>
        </p:spPr>
        <p:txBody>
          <a:bodyPr/>
          <a:lstStyle/>
          <a:p>
            <a:r>
              <a:rPr lang="en-US" dirty="0"/>
              <a:t>GHG emissions</a:t>
            </a:r>
          </a:p>
          <a:p>
            <a:r>
              <a:rPr lang="en-US" dirty="0"/>
              <a:t>Land uses</a:t>
            </a:r>
          </a:p>
          <a:p>
            <a:r>
              <a:rPr lang="en-US" dirty="0"/>
              <a:t>Feed production</a:t>
            </a:r>
          </a:p>
          <a:p>
            <a:r>
              <a:rPr lang="en-US" dirty="0"/>
              <a:t>Animal production</a:t>
            </a:r>
          </a:p>
          <a:p>
            <a:r>
              <a:rPr lang="en-US" dirty="0"/>
              <a:t>Manure</a:t>
            </a:r>
          </a:p>
          <a:p>
            <a:r>
              <a:rPr lang="en-US" dirty="0"/>
              <a:t>Processing and transport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98369-9EC6-5340-9BF5-F7798512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45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8085-F5A6-6542-9D6C-7EDC7EF7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1013" algn="ctr"/>
            <a:r>
              <a:rPr lang="en-ID" sz="3000" dirty="0"/>
              <a:t>Global GHG emissions from the livestock sector</a:t>
            </a:r>
            <a:endParaRPr lang="en-US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7578E-6510-F544-8981-D24DA8151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654"/>
            <a:ext cx="9144000" cy="53627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1D3E90-5340-D741-B57A-8F841FD3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0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F041-1491-A54F-9CA2-5E484DF5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81013" algn="ctr"/>
            <a:r>
              <a:rPr lang="en-US" dirty="0"/>
              <a:t>Is the climate already changing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6163D-B6FB-724B-8E5D-DF5D5EB70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28" y="1290518"/>
            <a:ext cx="3028951" cy="5096308"/>
          </a:xfrm>
        </p:spPr>
        <p:txBody>
          <a:bodyPr>
            <a:normAutofit/>
          </a:bodyPr>
          <a:lstStyle/>
          <a:p>
            <a:r>
              <a:rPr lang="en-ID" dirty="0"/>
              <a:t>Global climate change is primarily caused by greenhouse gas (GHG) emissions that result in warming of the atmosphere (IPCC, 2013).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A9D26F-7A09-9040-B4E1-B3A8C5C68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51" y="1167383"/>
            <a:ext cx="5247019" cy="49186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8BF08-F493-724B-A0FB-FC4AD258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40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C3BC-F7C8-274E-8030-8D021D862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D" sz="3000" dirty="0"/>
              <a:t>Contribution of livestock to the </a:t>
            </a:r>
            <a:br>
              <a:rPr lang="en-ID" sz="3000" dirty="0"/>
            </a:br>
            <a:r>
              <a:rPr lang="en-ID" sz="3000" dirty="0"/>
              <a:t>total GHG anthropogenic emissions</a:t>
            </a:r>
            <a:endParaRPr lang="en-US" sz="3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9E3019-566B-6B40-8656-47D6444AF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925691"/>
            <a:ext cx="7272338" cy="53539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AFC89E-AD89-A643-AA16-97A5308D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18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E9E2-ADF3-9E4F-92E5-B82A52EC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354013" algn="ctr"/>
            <a:r>
              <a:rPr lang="en-US" dirty="0"/>
              <a:t>GHC from livestock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E0CCC-B845-2A47-A10B-25B7BB930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2" y="1471613"/>
            <a:ext cx="4243388" cy="5096308"/>
          </a:xfrm>
        </p:spPr>
        <p:txBody>
          <a:bodyPr/>
          <a:lstStyle/>
          <a:p>
            <a:r>
              <a:rPr lang="en-US" dirty="0"/>
              <a:t>GHG contributor from livestock:</a:t>
            </a:r>
          </a:p>
          <a:p>
            <a:pPr lvl="1"/>
            <a:r>
              <a:rPr lang="en-ID" dirty="0"/>
              <a:t>Beef cattle 	41%</a:t>
            </a:r>
          </a:p>
          <a:p>
            <a:pPr lvl="1"/>
            <a:r>
              <a:rPr lang="en-ID" dirty="0"/>
              <a:t>Dairy		20%</a:t>
            </a:r>
          </a:p>
          <a:p>
            <a:pPr lvl="1"/>
            <a:r>
              <a:rPr lang="en-ID" dirty="0"/>
              <a:t>Swine		9%</a:t>
            </a:r>
          </a:p>
          <a:p>
            <a:pPr lvl="1"/>
            <a:r>
              <a:rPr lang="en-ID" dirty="0"/>
              <a:t>Buffalo		8%</a:t>
            </a:r>
          </a:p>
          <a:p>
            <a:pPr lvl="1"/>
            <a:r>
              <a:rPr lang="en-ID" dirty="0"/>
              <a:t>Poultry		8%</a:t>
            </a:r>
          </a:p>
          <a:p>
            <a:pPr lvl="1"/>
            <a:r>
              <a:rPr lang="en-ID" dirty="0"/>
              <a:t>Small ruminant	6%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58757-A9B2-BF45-A8CA-4B9486678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34" y="1341202"/>
            <a:ext cx="5140066" cy="45728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685C0-BCF3-3749-BEAD-5D7D1CAE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63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05315-4461-C149-B67B-3B81E805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81013" algn="ctr"/>
            <a:r>
              <a:rPr lang="en-US" dirty="0"/>
              <a:t>Impact of Livestock - </a:t>
            </a:r>
            <a:r>
              <a:rPr lang="en-US" i="1" dirty="0"/>
              <a:t>Land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AC289-AE3F-7641-B722-8C7B653D1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80" y="1161678"/>
            <a:ext cx="4136402" cy="5096308"/>
          </a:xfrm>
        </p:spPr>
        <p:txBody>
          <a:bodyPr>
            <a:noAutofit/>
          </a:bodyPr>
          <a:lstStyle/>
          <a:p>
            <a:r>
              <a:rPr lang="en-ID" sz="2500" dirty="0"/>
              <a:t>The increasing demand for livestock products has significantly changed the natural landscape. </a:t>
            </a:r>
          </a:p>
          <a:p>
            <a:r>
              <a:rPr lang="en-ID" sz="2500" dirty="0"/>
              <a:t>Land degradation is the deterioration of physical, chemical, and biological properties of soil. </a:t>
            </a:r>
          </a:p>
          <a:p>
            <a:r>
              <a:rPr lang="en-ID" sz="2500" dirty="0">
                <a:solidFill>
                  <a:srgbClr val="FF0000"/>
                </a:solidFill>
              </a:rPr>
              <a:t>Land use change affects the natural carbon cycle (releases carbon into the atmosphere) increasing GHG emissions.</a:t>
            </a:r>
          </a:p>
          <a:p>
            <a:endParaRPr lang="en-US" sz="2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FF62DA-61A7-414F-9475-BB92E78F1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91" y="1254276"/>
            <a:ext cx="4112009" cy="46951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35D1E-9B66-0749-98BB-B04E5E71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78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EDD1-9101-E94C-A071-FA425F442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81013" algn="ctr"/>
            <a:r>
              <a:rPr lang="en-US" dirty="0"/>
              <a:t>Impact of Livestock - </a:t>
            </a:r>
            <a:r>
              <a:rPr lang="en-US" i="1" dirty="0"/>
              <a:t>Feed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952A5-29F0-2642-B160-876CBFFD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D" dirty="0"/>
              <a:t>The use of manure and synthetic fertilizers for forage and feed crop production are contributor of GHG emissions related to the livestock sector</a:t>
            </a:r>
          </a:p>
          <a:p>
            <a:r>
              <a:rPr lang="en-ID" dirty="0"/>
              <a:t>These make up 45% of global livestock anthropogenic GHG emissions, consisting primarily as CO</a:t>
            </a:r>
            <a:r>
              <a:rPr lang="en-ID" baseline="-25000" dirty="0"/>
              <a:t>2</a:t>
            </a:r>
            <a:r>
              <a:rPr lang="en-ID" dirty="0"/>
              <a:t>, N</a:t>
            </a:r>
            <a:r>
              <a:rPr lang="en-ID" baseline="-25000" dirty="0"/>
              <a:t>2</a:t>
            </a:r>
            <a:r>
              <a:rPr lang="en-ID" dirty="0"/>
              <a:t>O and NH</a:t>
            </a:r>
            <a:r>
              <a:rPr lang="en-ID" baseline="-25000" dirty="0"/>
              <a:t>4</a:t>
            </a:r>
          </a:p>
          <a:p>
            <a:r>
              <a:rPr lang="en-ID" dirty="0"/>
              <a:t>The livestock sector contributes significantly to GHG emissions through the production of nitrogenous fertilizers used to produce crops for animal feed</a:t>
            </a:r>
          </a:p>
          <a:p>
            <a:r>
              <a:rPr lang="en-ID" dirty="0"/>
              <a:t>N</a:t>
            </a:r>
            <a:r>
              <a:rPr lang="en-ID" baseline="30000" dirty="0"/>
              <a:t>2</a:t>
            </a:r>
            <a:r>
              <a:rPr lang="en-ID" dirty="0"/>
              <a:t>O is another contributor to GHG emissions. Fertilizer use, agricultural nitrogen fixation, and atmospheric nitrogen deposition generally increase N</a:t>
            </a:r>
            <a:r>
              <a:rPr lang="en-ID" baseline="-25000" dirty="0"/>
              <a:t>2</a:t>
            </a:r>
            <a:r>
              <a:rPr lang="en-ID" dirty="0"/>
              <a:t>O emissions</a:t>
            </a:r>
          </a:p>
          <a:p>
            <a:endParaRPr lang="en-ID" dirty="0"/>
          </a:p>
          <a:p>
            <a:endParaRPr lang="en-ID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3D05-CB97-BD46-AA04-68B9F930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03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48741-02C8-C24C-B896-9789CE03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Impact of Livestock -  </a:t>
            </a:r>
            <a:r>
              <a:rPr lang="en-US" sz="3700" i="1" dirty="0"/>
              <a:t>Animal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D9463-032D-C843-B3F9-81CC000FE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/>
              <a:t>Livestock contributes 44% of the world’s anthropogenic CH</a:t>
            </a:r>
            <a:r>
              <a:rPr lang="en-ID" baseline="-25000" dirty="0"/>
              <a:t>4</a:t>
            </a:r>
            <a:r>
              <a:rPr lang="en-ID" dirty="0"/>
              <a:t> emissions through their normal digestive processes (enteric fermentation) and manure management</a:t>
            </a:r>
          </a:p>
          <a:p>
            <a:r>
              <a:rPr lang="en-ID" dirty="0"/>
              <a:t>Feed composition and feed intake can vary enteric fermentation and hence methane emissions.</a:t>
            </a:r>
          </a:p>
          <a:p>
            <a:r>
              <a:rPr lang="en-ID" dirty="0"/>
              <a:t>Increasing the concentrate (high energy feeds containing cereal grains and oil meals) proportion in the animal diet can reduce methane emissions from the animal</a:t>
            </a:r>
          </a:p>
          <a:p>
            <a:pPr marL="0" indent="0">
              <a:buNone/>
            </a:pPr>
            <a:endParaRPr lang="en-ID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25D1C-C3EA-7744-8058-891D0025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54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CE77-FDEF-3B48-A05C-BA31AEC7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1013" algn="ctr"/>
            <a:r>
              <a:rPr lang="en-US" sz="3800" dirty="0"/>
              <a:t>Impact of Livestock - </a:t>
            </a:r>
            <a:r>
              <a:rPr lang="en-US" sz="3800" i="1" dirty="0"/>
              <a:t>Manure Management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695816-C9D9-AA41-A5D5-D50707B7F5F7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494971"/>
            <a:ext cx="5404048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600" b="1" dirty="0"/>
              <a:t>Methane: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produced from manure management processes in all types of livestock (dairy cattle, beef cattle, buffalo, sheep, goats, pigs, ducks, chicken, chicken, chicken) anaerobically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Liquid handling (anaerobic condition) is more likely to occur methanogenesis than a solid handling.</a:t>
            </a:r>
          </a:p>
        </p:txBody>
      </p:sp>
      <p:pic>
        <p:nvPicPr>
          <p:cNvPr id="5" name="Picture 5" descr="allotment-compost-mountain-719371.jpg">
            <a:extLst>
              <a:ext uri="{FF2B5EF4-FFF2-40B4-BE49-F238E27FC236}">
                <a16:creationId xmlns:a16="http://schemas.microsoft.com/office/drawing/2014/main" id="{81CA6F1D-45AC-BF44-8BFE-78FEB1EB12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743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B05A87E8-B47C-F645-B7D9-C87DC5AC855A}"/>
              </a:ext>
            </a:extLst>
          </p:cNvPr>
          <p:cNvSpPr/>
          <p:nvPr/>
        </p:nvSpPr>
        <p:spPr>
          <a:xfrm>
            <a:off x="7467600" y="1524000"/>
            <a:ext cx="1676400" cy="1371600"/>
          </a:xfrm>
          <a:prstGeom prst="cloudCallout">
            <a:avLst>
              <a:gd name="adj1" fmla="val -41045"/>
              <a:gd name="adj2" fmla="val 68053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id-ID" sz="3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BD9AB-2859-3749-96C5-47E28976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65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7935-29BE-EC48-8DF5-88A90434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dirty="0"/>
              <a:t>Manure Management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DAEB15-2FA9-0F48-8FB4-F44C6B3CFAC7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524000"/>
            <a:ext cx="5105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Direct N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</a:p>
          <a:p>
            <a:pPr lvl="1"/>
            <a:r>
              <a:rPr lang="en-US" sz="2100" dirty="0"/>
              <a:t>Generated from the combined process of nitrification and N denitrification of the manure during storage.</a:t>
            </a:r>
          </a:p>
          <a:p>
            <a:pPr lvl="1"/>
            <a:r>
              <a:rPr lang="en-US" sz="2100" dirty="0"/>
              <a:t>The nitrification process is a change of N-ammonia to N-nitrate in sufficient oxygen condition.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Indirect N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</a:p>
          <a:p>
            <a:pPr lvl="1"/>
            <a:r>
              <a:rPr lang="en-US" sz="2100" dirty="0"/>
              <a:t>Generated from N-volatile such as NH</a:t>
            </a:r>
            <a:r>
              <a:rPr lang="en-US" sz="2100" baseline="-25000" dirty="0"/>
              <a:t>3</a:t>
            </a:r>
            <a:r>
              <a:rPr lang="en-US" sz="2100" dirty="0"/>
              <a:t> or NO</a:t>
            </a:r>
            <a:r>
              <a:rPr lang="en-US" sz="2100" baseline="-25000" dirty="0"/>
              <a:t>x</a:t>
            </a:r>
            <a:r>
              <a:rPr lang="en-US" sz="2100" dirty="0"/>
              <a:t>. An easy to volatile organic N is urea and ureic acid</a:t>
            </a:r>
          </a:p>
          <a:p>
            <a:pPr>
              <a:buFont typeface="Wingdings" pitchFamily="2" charset="2"/>
              <a:buNone/>
            </a:pPr>
            <a:endParaRPr lang="en-US" sz="2100" dirty="0"/>
          </a:p>
        </p:txBody>
      </p:sp>
      <p:pic>
        <p:nvPicPr>
          <p:cNvPr id="5" name="Picture 4" descr="allotment-compost-mountain-719371.jpg">
            <a:extLst>
              <a:ext uri="{FF2B5EF4-FFF2-40B4-BE49-F238E27FC236}">
                <a16:creationId xmlns:a16="http://schemas.microsoft.com/office/drawing/2014/main" id="{DCBC21DB-2C1B-7E49-B7BB-3A176E5CF1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480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FA86300C-B655-5C4E-9232-6F405052E5D9}"/>
              </a:ext>
            </a:extLst>
          </p:cNvPr>
          <p:cNvSpPr/>
          <p:nvPr/>
        </p:nvSpPr>
        <p:spPr>
          <a:xfrm rot="1237523">
            <a:off x="7943598" y="4466063"/>
            <a:ext cx="1292424" cy="897674"/>
          </a:xfrm>
          <a:prstGeom prst="cloudCallout">
            <a:avLst>
              <a:gd name="adj1" fmla="val -41045"/>
              <a:gd name="adj2" fmla="val 68053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id-ID" sz="28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D6AF332C-4706-AB46-B604-5EB94D8448AB}"/>
              </a:ext>
            </a:extLst>
          </p:cNvPr>
          <p:cNvSpPr/>
          <p:nvPr/>
        </p:nvSpPr>
        <p:spPr>
          <a:xfrm>
            <a:off x="7391400" y="2204864"/>
            <a:ext cx="1299975" cy="1224136"/>
          </a:xfrm>
          <a:prstGeom prst="cloudCallout">
            <a:avLst>
              <a:gd name="adj1" fmla="val -41045"/>
              <a:gd name="adj2" fmla="val 68053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id-ID" sz="28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A779CA-1A5D-AC43-90C8-DAD52EAC0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54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C89A-30A8-FC4F-A461-9284125B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1013" algn="ctr"/>
            <a:r>
              <a:rPr lang="en-US" sz="3600" dirty="0"/>
              <a:t>Impact of Livestock – </a:t>
            </a:r>
            <a:r>
              <a:rPr lang="en-US" sz="3600" i="1" dirty="0"/>
              <a:t>Manure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DC19E-F431-4D40-A9D8-F129EE02B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/>
              <a:t>Manure methane emissions are a function of air temperature, moisture, pH, storage time, and animal diet</a:t>
            </a:r>
          </a:p>
          <a:p>
            <a:r>
              <a:rPr lang="en-ID" dirty="0"/>
              <a:t>Estimated global methane emissions from manure decomposition of 17.5 million tonnes of CH</a:t>
            </a:r>
            <a:r>
              <a:rPr lang="en-ID" baseline="-25000" dirty="0"/>
              <a:t>4</a:t>
            </a:r>
            <a:r>
              <a:rPr lang="en-ID" dirty="0"/>
              <a:t> per year.</a:t>
            </a:r>
          </a:p>
          <a:p>
            <a:r>
              <a:rPr lang="en-ID" dirty="0"/>
              <a:t>N</a:t>
            </a:r>
            <a:r>
              <a:rPr lang="en-ID" baseline="-25000" dirty="0"/>
              <a:t>2</a:t>
            </a:r>
            <a:r>
              <a:rPr lang="en-ID" dirty="0"/>
              <a:t>O emissions from manure storage are dependent on environmental conditions, handling systems, and duration of waste management</a:t>
            </a:r>
          </a:p>
          <a:p>
            <a:endParaRPr lang="en-ID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D7089-CFDE-0446-8112-3AF66B94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49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66D2-73AC-9A4E-AE20-C0B59E45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-481013" algn="ctr"/>
            <a:r>
              <a:rPr lang="en-US" dirty="0"/>
              <a:t>Impact of Livestock - Processing and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9A63F-50D7-4E42-9A23-A98360D05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/>
              <a:t>Energy use depends on the type of livestock system</a:t>
            </a:r>
          </a:p>
          <a:p>
            <a:r>
              <a:rPr lang="en-ID" dirty="0"/>
              <a:t>More than half of the energy used in confinement systems is for feed production</a:t>
            </a:r>
          </a:p>
          <a:p>
            <a:pPr lvl="1"/>
            <a:r>
              <a:rPr lang="en-ID" dirty="0"/>
              <a:t>including seed, herbicides, pesticides, and machinery. Substantial energy is also used for heating, cooling, and ventilation systems</a:t>
            </a:r>
          </a:p>
          <a:p>
            <a:r>
              <a:rPr lang="en-ID" dirty="0"/>
              <a:t>Transportation of livestock products to retailers and transport of feed to livestock farms contribute to GHG emissions.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CB833-651A-3747-AB12-EED4A908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11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FB00-92B0-A04C-B3EF-A504805C5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63354"/>
            <a:ext cx="9144000" cy="1411993"/>
          </a:xfrm>
        </p:spPr>
        <p:txBody>
          <a:bodyPr/>
          <a:lstStyle/>
          <a:p>
            <a:pPr algn="ctr"/>
            <a:r>
              <a:rPr lang="en-US" dirty="0"/>
              <a:t>Adaptation Measures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C096A-B9BA-CC41-92E7-D4B5D974C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7"/>
          <a:stretch/>
        </p:blipFill>
        <p:spPr>
          <a:xfrm>
            <a:off x="0" y="-1"/>
            <a:ext cx="9144000" cy="51633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F1B80-8348-394B-9EF6-DA1E88C2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8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94EF-42FA-D944-9538-6EAF25CC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A5F16-04DE-764B-9E5B-9BA369924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The IPCC 5</a:t>
            </a:r>
            <a:r>
              <a:rPr lang="en-ID" baseline="30000" dirty="0"/>
              <a:t>th</a:t>
            </a:r>
            <a:r>
              <a:rPr lang="en-ID" dirty="0"/>
              <a:t> Assessment Report identiﬁed the range of increase in global average surface temperature by 2100, which is between </a:t>
            </a:r>
            <a:r>
              <a:rPr lang="en-ID" dirty="0">
                <a:solidFill>
                  <a:srgbClr val="FF0000"/>
                </a:solidFill>
              </a:rPr>
              <a:t>0.3 °C and 4.8°C</a:t>
            </a:r>
            <a:r>
              <a:rPr lang="en-ID" dirty="0"/>
              <a:t> (IPCC, 2013).</a:t>
            </a:r>
          </a:p>
          <a:p>
            <a:endParaRPr lang="en-ID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0257E-EDB6-EC4B-9098-4B389243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87" y="2864829"/>
            <a:ext cx="7099300" cy="34671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79AB8-5697-804D-AB48-143D52F5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22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9D313-420C-C047-B8CF-14C5B5CBF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79425" algn="ctr"/>
            <a:r>
              <a:rPr lang="en-US" dirty="0"/>
              <a:t>Adaptation to climate change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7127-1FC3-C041-BD1B-3D2B3EA46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202"/>
            <a:ext cx="7886700" cy="4962761"/>
          </a:xfrm>
        </p:spPr>
        <p:txBody>
          <a:bodyPr/>
          <a:lstStyle/>
          <a:p>
            <a:r>
              <a:rPr lang="en-US" dirty="0"/>
              <a:t>Climate change adaptation is a response to global warming and climate change, that seeks to reduce the vulnerability of social and biological systems to relatively sudden change and thus offset the effects of global warming.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2CCF1-1873-4445-87B6-CAAE833B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94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A7EC8-89B7-F945-88DC-3B74FE59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81013" algn="ctr"/>
            <a:r>
              <a:rPr lang="en-US" dirty="0"/>
              <a:t>Adaptation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6C0D6-EF93-E648-9096-9C3C48AB6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9192"/>
            <a:ext cx="7886700" cy="4947771"/>
          </a:xfrm>
        </p:spPr>
        <p:txBody>
          <a:bodyPr/>
          <a:lstStyle/>
          <a:p>
            <a:r>
              <a:rPr lang="en-ID" dirty="0"/>
              <a:t>Adaptation strategies can improve the resilience of crop and livestock productivity to climate change</a:t>
            </a:r>
          </a:p>
          <a:p>
            <a:r>
              <a:rPr lang="en-ID" dirty="0"/>
              <a:t>Adaptation measures:</a:t>
            </a:r>
          </a:p>
          <a:p>
            <a:pPr lvl="1"/>
            <a:r>
              <a:rPr lang="en-ID" dirty="0">
                <a:solidFill>
                  <a:srgbClr val="0069D9"/>
                </a:solidFill>
              </a:rPr>
              <a:t>production and management system modifications</a:t>
            </a:r>
          </a:p>
          <a:p>
            <a:pPr lvl="1"/>
            <a:r>
              <a:rPr lang="en-ID" dirty="0">
                <a:solidFill>
                  <a:srgbClr val="0069D9"/>
                </a:solidFill>
              </a:rPr>
              <a:t>breeding strategies, </a:t>
            </a:r>
          </a:p>
          <a:p>
            <a:pPr lvl="1"/>
            <a:r>
              <a:rPr lang="en-ID" dirty="0">
                <a:solidFill>
                  <a:srgbClr val="0069D9"/>
                </a:solidFill>
              </a:rPr>
              <a:t>institutional and policy changes, </a:t>
            </a:r>
          </a:p>
          <a:p>
            <a:pPr lvl="1"/>
            <a:r>
              <a:rPr lang="en-ID" dirty="0">
                <a:solidFill>
                  <a:srgbClr val="0069D9"/>
                </a:solidFill>
              </a:rPr>
              <a:t>science and technology advances, and </a:t>
            </a:r>
          </a:p>
          <a:p>
            <a:pPr lvl="1"/>
            <a:r>
              <a:rPr lang="en-ID" dirty="0">
                <a:solidFill>
                  <a:srgbClr val="0069D9"/>
                </a:solidFill>
              </a:rPr>
              <a:t>changing farmers’ perception and adaptive capacity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3DC96-FA13-E641-B108-81221365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20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491A4-6829-A341-81CD-BA701BFA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D" sz="3200" dirty="0"/>
              <a:t>Livestock production and management systems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2A220-3357-5847-8C6D-8A02B3A20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D" sz="3000" dirty="0"/>
              <a:t>An adaptation such as the modification of production and management systems:</a:t>
            </a:r>
          </a:p>
          <a:p>
            <a:pPr lvl="1"/>
            <a:r>
              <a:rPr lang="en-ID" sz="2500" dirty="0"/>
              <a:t>Diversification of livestock and crop varieties</a:t>
            </a:r>
          </a:p>
          <a:p>
            <a:pPr lvl="1"/>
            <a:r>
              <a:rPr lang="en-ID" sz="2500" dirty="0"/>
              <a:t>Agroforestry (establishing trees alongside crops and pastures in a mix) as a land management</a:t>
            </a:r>
          </a:p>
          <a:p>
            <a:pPr lvl="1"/>
            <a:r>
              <a:rPr lang="en-ID" sz="2500" dirty="0"/>
              <a:t>Changes in mixed crop-livestock systems</a:t>
            </a:r>
          </a:p>
          <a:p>
            <a:pPr lvl="1"/>
            <a:r>
              <a:rPr lang="en-ID" sz="2500" dirty="0"/>
              <a:t>Improving feeding practices:</a:t>
            </a:r>
          </a:p>
          <a:p>
            <a:pPr lvl="2"/>
            <a:r>
              <a:rPr lang="en-ID" sz="2500" dirty="0"/>
              <a:t>modification of diets composition, changing feeding time and/or frequency</a:t>
            </a:r>
          </a:p>
          <a:p>
            <a:pPr lvl="1"/>
            <a:r>
              <a:rPr lang="en-ID" sz="2500" dirty="0"/>
              <a:t>Shifting locations of livestock and crop production</a:t>
            </a:r>
          </a:p>
          <a:p>
            <a:endParaRPr lang="en-ID" sz="3000" dirty="0"/>
          </a:p>
          <a:p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4B0BE-50DE-3642-86B9-A48E1936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39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491A4-6829-A341-81CD-BA701BFA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1013" algn="ctr"/>
            <a:r>
              <a:rPr lang="en-ID" sz="3500" dirty="0"/>
              <a:t>Breeding strategies</a:t>
            </a: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2A220-3357-5847-8C6D-8A02B3A20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4" y="1443038"/>
            <a:ext cx="3471863" cy="4962526"/>
          </a:xfrm>
        </p:spPr>
        <p:txBody>
          <a:bodyPr>
            <a:normAutofit fontScale="92500"/>
          </a:bodyPr>
          <a:lstStyle/>
          <a:p>
            <a:r>
              <a:rPr lang="en-ID" dirty="0"/>
              <a:t>Changes in breeding strategies can help animals increase their tolerance to heat stress and diseases and improve their reproduction and growth development</a:t>
            </a:r>
          </a:p>
          <a:p>
            <a:r>
              <a:rPr lang="en-ID" dirty="0"/>
              <a:t>Cross between local breed and exotic breed is more adaptive to the warm temperature</a:t>
            </a:r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86AD6-7143-954B-94CA-1F96D0117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87" y="1738312"/>
            <a:ext cx="3884500" cy="28622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BCC64-EB77-0F40-8584-3C828346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10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491A4-6829-A341-81CD-BA701BFA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D" sz="3000" dirty="0"/>
              <a:t>Farmers’ perception and adaptive capacity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2A220-3357-5847-8C6D-8A02B3A20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32" y="1465696"/>
            <a:ext cx="7604838" cy="4819357"/>
          </a:xfrm>
        </p:spPr>
        <p:txBody>
          <a:bodyPr>
            <a:normAutofit/>
          </a:bodyPr>
          <a:lstStyle/>
          <a:p>
            <a:r>
              <a:rPr lang="en-ID" dirty="0"/>
              <a:t>By understanding farmers’ perceptions and including them in rural policy development, there is a greater chance of accomplishing food security and environmental conservation objectives</a:t>
            </a:r>
          </a:p>
          <a:p>
            <a:pPr marL="0" indent="0">
              <a:buNone/>
            </a:pPr>
            <a:endParaRPr lang="en-ID" dirty="0"/>
          </a:p>
          <a:p>
            <a:endParaRPr lang="en-ID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1AD6C-68BD-964C-9B1E-4D83950F3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93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08FC4-7C74-6C49-BB61-D33A8488F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23657"/>
            <a:ext cx="9144000" cy="1411993"/>
          </a:xfrm>
        </p:spPr>
        <p:txBody>
          <a:bodyPr/>
          <a:lstStyle/>
          <a:p>
            <a:r>
              <a:rPr lang="en-US" dirty="0"/>
              <a:t>Mitigation Measures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2C789-59D5-E343-B306-2A55805D3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7"/>
          <a:stretch/>
        </p:blipFill>
        <p:spPr>
          <a:xfrm>
            <a:off x="0" y="0"/>
            <a:ext cx="9144000" cy="422365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538327-FF3B-6B40-8C57-1695F590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542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C241-1A77-1447-A06E-AB883882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Mitigation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30B7E-395A-0C4D-BB50-51FCFD1CF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8725"/>
            <a:ext cx="7886700" cy="4976814"/>
          </a:xfrm>
        </p:spPr>
        <p:txBody>
          <a:bodyPr/>
          <a:lstStyle/>
          <a:p>
            <a:r>
              <a:rPr lang="en-ID" dirty="0"/>
              <a:t>There is potential to reduce livestock sector GHG emissions through the implementation of different technologies and practices.</a:t>
            </a:r>
          </a:p>
          <a:p>
            <a:pPr lvl="1"/>
            <a:r>
              <a:rPr lang="en-ID" dirty="0">
                <a:solidFill>
                  <a:srgbClr val="0069D9"/>
                </a:solidFill>
              </a:rPr>
              <a:t>Carbon sequestration.</a:t>
            </a:r>
          </a:p>
          <a:p>
            <a:pPr lvl="1"/>
            <a:r>
              <a:rPr lang="en-ID" dirty="0">
                <a:solidFill>
                  <a:srgbClr val="0069D9"/>
                </a:solidFill>
              </a:rPr>
              <a:t>Enteric fermentation</a:t>
            </a:r>
          </a:p>
          <a:p>
            <a:pPr lvl="1"/>
            <a:r>
              <a:rPr lang="en-ID" dirty="0">
                <a:solidFill>
                  <a:srgbClr val="0069D9"/>
                </a:solidFill>
              </a:rPr>
              <a:t>Manure management</a:t>
            </a:r>
          </a:p>
          <a:p>
            <a:pPr lvl="1"/>
            <a:r>
              <a:rPr lang="en-ID" dirty="0">
                <a:solidFill>
                  <a:srgbClr val="0069D9"/>
                </a:solidFill>
              </a:rPr>
              <a:t>Fertilizer management</a:t>
            </a:r>
          </a:p>
          <a:p>
            <a:pPr lvl="1"/>
            <a:r>
              <a:rPr lang="en-ID" dirty="0">
                <a:solidFill>
                  <a:srgbClr val="0069D9"/>
                </a:solidFill>
              </a:rPr>
              <a:t>Shifting human dietary trends</a:t>
            </a:r>
          </a:p>
          <a:p>
            <a:pPr lvl="1"/>
            <a:endParaRPr lang="en-ID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3F1CF-F1CF-0349-ABA2-A7C0AE7D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78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F3512-284B-974F-BDBC-5A9F2030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-493713" algn="ctr"/>
            <a:r>
              <a:rPr lang="en-US" dirty="0"/>
              <a:t>Mitigation Measures on </a:t>
            </a:r>
            <a:r>
              <a:rPr lang="en-ID" dirty="0"/>
              <a:t>Carbon Sequestration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0861-13C0-914C-84AD-B3F29B21B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70" y="1300480"/>
            <a:ext cx="3963670" cy="4122420"/>
          </a:xfrm>
        </p:spPr>
        <p:txBody>
          <a:bodyPr>
            <a:normAutofit/>
          </a:bodyPr>
          <a:lstStyle/>
          <a:p>
            <a:r>
              <a:rPr lang="en-ID" sz="2600" b="1" dirty="0">
                <a:solidFill>
                  <a:srgbClr val="0069D9"/>
                </a:solidFill>
              </a:rPr>
              <a:t>Carbon sequestration can be achieved through:</a:t>
            </a:r>
          </a:p>
          <a:p>
            <a:pPr lvl="1"/>
            <a:r>
              <a:rPr lang="en-ID" sz="2200" dirty="0"/>
              <a:t>decreasing deforestation rates, </a:t>
            </a:r>
          </a:p>
          <a:p>
            <a:pPr lvl="1"/>
            <a:r>
              <a:rPr lang="en-ID" sz="2200" dirty="0"/>
              <a:t>reversing of deforestation by replanting, </a:t>
            </a:r>
          </a:p>
          <a:p>
            <a:pPr lvl="1"/>
            <a:r>
              <a:rPr lang="en-ID" sz="2200" dirty="0"/>
              <a:t>targeting for higher-yielding crops with better climate change adapted varieties, </a:t>
            </a:r>
          </a:p>
          <a:p>
            <a:pPr lvl="1"/>
            <a:r>
              <a:rPr lang="en-ID" sz="2200" dirty="0"/>
              <a:t>and improvement of land and water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913B6-AC5E-9944-B9DC-4915498DD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982980"/>
            <a:ext cx="4200174" cy="26888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1DD07-A193-9A43-BEFB-631E48D0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47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878EA-10AB-E84F-A88A-477177B29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3552516"/>
            <a:ext cx="4200173" cy="28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822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F3512-284B-974F-BDBC-5A9F2030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1013" algn="ctr"/>
            <a:r>
              <a:rPr lang="en-US" sz="3500" dirty="0"/>
              <a:t>Mitigation Measures on Enteric Fermentation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0861-13C0-914C-84AD-B3F29B21B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0" y="1067956"/>
            <a:ext cx="7886700" cy="1886064"/>
          </a:xfrm>
        </p:spPr>
        <p:txBody>
          <a:bodyPr>
            <a:normAutofit/>
          </a:bodyPr>
          <a:lstStyle/>
          <a:p>
            <a:r>
              <a:rPr lang="en-ID" b="1" dirty="0">
                <a:solidFill>
                  <a:srgbClr val="0069D9"/>
                </a:solidFill>
              </a:rPr>
              <a:t>Enteric fermentation:</a:t>
            </a:r>
          </a:p>
          <a:p>
            <a:pPr lvl="1"/>
            <a:r>
              <a:rPr lang="en-ID" sz="2200" dirty="0"/>
              <a:t>Enteric fermentation is a source of methane emissions that can be reduced through practices such as </a:t>
            </a:r>
            <a:r>
              <a:rPr lang="en-ID" sz="2200" dirty="0">
                <a:solidFill>
                  <a:srgbClr val="0069D9"/>
                </a:solidFill>
              </a:rPr>
              <a:t>improvement of animal nutrition and genetics</a:t>
            </a:r>
          </a:p>
          <a:p>
            <a:pPr lvl="1"/>
            <a:endParaRPr lang="en-ID" dirty="0"/>
          </a:p>
          <a:p>
            <a:pPr lvl="1"/>
            <a:endParaRPr lang="en-ID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E2BCA-190D-EE48-A5A3-A8BA6A125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51" y="3218306"/>
            <a:ext cx="4027449" cy="268221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2C0B67-99F5-5942-A4AC-E8ED65B2BE2F}"/>
              </a:ext>
            </a:extLst>
          </p:cNvPr>
          <p:cNvSpPr txBox="1">
            <a:spLocks/>
          </p:cNvSpPr>
          <p:nvPr/>
        </p:nvSpPr>
        <p:spPr>
          <a:xfrm>
            <a:off x="643890" y="2673350"/>
            <a:ext cx="4512310" cy="430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b="1" dirty="0">
                <a:solidFill>
                  <a:srgbClr val="FF0000"/>
                </a:solidFill>
              </a:rPr>
              <a:t>Mitigation practices:</a:t>
            </a:r>
          </a:p>
          <a:p>
            <a:pPr lvl="1"/>
            <a:r>
              <a:rPr lang="en-ID" sz="2200" dirty="0"/>
              <a:t>increasing dietary fat content </a:t>
            </a:r>
          </a:p>
          <a:p>
            <a:pPr lvl="1"/>
            <a:r>
              <a:rPr lang="en-ID" sz="2200" dirty="0"/>
              <a:t>providing higher quality forage</a:t>
            </a:r>
          </a:p>
          <a:p>
            <a:pPr lvl="1"/>
            <a:r>
              <a:rPr lang="en-ID" sz="2200" dirty="0"/>
              <a:t>increasing protein content</a:t>
            </a:r>
          </a:p>
          <a:p>
            <a:pPr lvl="1"/>
            <a:r>
              <a:rPr lang="en-ID" sz="2200" dirty="0"/>
              <a:t>providing supplements (e.g. bovine somatotropin, probiotics, etc.)</a:t>
            </a:r>
          </a:p>
          <a:p>
            <a:pPr lvl="1"/>
            <a:r>
              <a:rPr lang="en-ID" sz="2200" dirty="0"/>
              <a:t>the use of anti methanogens (tannin, saponin, etc.)</a:t>
            </a:r>
          </a:p>
          <a:p>
            <a:pPr lvl="1"/>
            <a:endParaRPr lang="en-ID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DB236-3A13-F948-A17B-0DD86197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417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F3512-284B-974F-BDBC-5A9F2030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1013" algn="ctr"/>
            <a:r>
              <a:rPr lang="en-US" sz="3500" dirty="0"/>
              <a:t>Mitigation Measures on Manure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0861-13C0-914C-84AD-B3F29B21B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0656"/>
            <a:ext cx="7255510" cy="1743824"/>
          </a:xfrm>
        </p:spPr>
        <p:txBody>
          <a:bodyPr>
            <a:normAutofit/>
          </a:bodyPr>
          <a:lstStyle/>
          <a:p>
            <a:r>
              <a:rPr lang="en-ID" b="1" dirty="0">
                <a:solidFill>
                  <a:srgbClr val="0069D9"/>
                </a:solidFill>
              </a:rPr>
              <a:t>Manure management:</a:t>
            </a:r>
          </a:p>
          <a:p>
            <a:pPr lvl="1"/>
            <a:r>
              <a:rPr lang="en-ID" dirty="0"/>
              <a:t>Most methane emissions from manure management are related to </a:t>
            </a:r>
            <a:r>
              <a:rPr lang="en-ID" dirty="0">
                <a:solidFill>
                  <a:srgbClr val="FF0000"/>
                </a:solidFill>
              </a:rPr>
              <a:t>storage and anaerobic treatment</a:t>
            </a:r>
            <a:r>
              <a:rPr lang="en-ID" dirty="0"/>
              <a:t>.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4EC798-E56F-9942-B9B8-669A061A0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1" y="3154965"/>
            <a:ext cx="4152900" cy="304263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A094FF-4E28-814D-B8B9-3ED52F141565}"/>
              </a:ext>
            </a:extLst>
          </p:cNvPr>
          <p:cNvSpPr txBox="1">
            <a:spLocks/>
          </p:cNvSpPr>
          <p:nvPr/>
        </p:nvSpPr>
        <p:spPr>
          <a:xfrm>
            <a:off x="628650" y="2824480"/>
            <a:ext cx="4613910" cy="5096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b="1" dirty="0">
                <a:solidFill>
                  <a:srgbClr val="FF0000"/>
                </a:solidFill>
              </a:rPr>
              <a:t>Mitigation practices: </a:t>
            </a:r>
          </a:p>
          <a:p>
            <a:pPr lvl="1"/>
            <a:r>
              <a:rPr lang="en-ID" sz="2200" dirty="0"/>
              <a:t>shortening storage duration, </a:t>
            </a:r>
          </a:p>
          <a:p>
            <a:pPr lvl="1"/>
            <a:r>
              <a:rPr lang="en-ID" sz="2200" dirty="0"/>
              <a:t>improving timing and application of manure, </a:t>
            </a:r>
          </a:p>
          <a:p>
            <a:pPr lvl="1"/>
            <a:r>
              <a:rPr lang="en-ID" sz="2200" dirty="0"/>
              <a:t>used of anaerobic digesters (biogas), </a:t>
            </a:r>
          </a:p>
          <a:p>
            <a:pPr lvl="1"/>
            <a:r>
              <a:rPr lang="en-ID" sz="2200" dirty="0"/>
              <a:t>covering the storage, </a:t>
            </a:r>
          </a:p>
          <a:p>
            <a:pPr lvl="1"/>
            <a:r>
              <a:rPr lang="en-ID" sz="2200" dirty="0"/>
              <a:t>using a solids separator, and </a:t>
            </a:r>
          </a:p>
          <a:p>
            <a:pPr lvl="1"/>
            <a:r>
              <a:rPr lang="en-ID" sz="2200" dirty="0"/>
              <a:t>changing the animal diets</a:t>
            </a:r>
          </a:p>
          <a:p>
            <a:pPr lvl="1"/>
            <a:endParaRPr lang="en-ID" sz="2200" dirty="0"/>
          </a:p>
          <a:p>
            <a:pPr lvl="1"/>
            <a:endParaRPr lang="en-ID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D0487-3F10-274E-8709-3EB76B3F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1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B499A-FA0C-9F4A-B00B-AFF730CD8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04813" algn="ctr"/>
            <a:r>
              <a:rPr lang="en-US" dirty="0"/>
              <a:t>The temperature projection in Asia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4E9F9C-C614-3C4F-A7FF-97335D536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5435"/>
            <a:ext cx="9167083" cy="442579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2046D9-8E9A-F447-84F8-181BF0EA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668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F3512-284B-974F-BDBC-5A9F2030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1013" algn="ctr"/>
            <a:r>
              <a:rPr lang="en-US" sz="3500" dirty="0"/>
              <a:t>Mitigation Measures on Fertilizer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0861-13C0-914C-84AD-B3F29B21B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0656"/>
            <a:ext cx="7886700" cy="1357744"/>
          </a:xfrm>
        </p:spPr>
        <p:txBody>
          <a:bodyPr>
            <a:normAutofit/>
          </a:bodyPr>
          <a:lstStyle/>
          <a:p>
            <a:r>
              <a:rPr lang="en-ID" b="1" dirty="0">
                <a:solidFill>
                  <a:srgbClr val="0069D9"/>
                </a:solidFill>
              </a:rPr>
              <a:t>Fertilizer management:</a:t>
            </a:r>
          </a:p>
          <a:p>
            <a:pPr lvl="1"/>
            <a:r>
              <a:rPr lang="en-ID" dirty="0"/>
              <a:t>Fertilizer application on animal feed crops</a:t>
            </a:r>
            <a:r>
              <a:rPr lang="en-ID" dirty="0">
                <a:solidFill>
                  <a:srgbClr val="FF0000"/>
                </a:solidFill>
              </a:rPr>
              <a:t> increases nitrous oxide emissions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109546-DBAE-284F-B351-D450218DA668}"/>
              </a:ext>
            </a:extLst>
          </p:cNvPr>
          <p:cNvSpPr txBox="1">
            <a:spLocks/>
          </p:cNvSpPr>
          <p:nvPr/>
        </p:nvSpPr>
        <p:spPr>
          <a:xfrm>
            <a:off x="608330" y="2411616"/>
            <a:ext cx="4246301" cy="3948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b="1" dirty="0">
                <a:solidFill>
                  <a:srgbClr val="FF0000"/>
                </a:solidFill>
              </a:rPr>
              <a:t>Mitigation practices: </a:t>
            </a:r>
          </a:p>
          <a:p>
            <a:pPr lvl="1"/>
            <a:r>
              <a:rPr lang="en-ID" sz="2200" dirty="0"/>
              <a:t>increasing nitrogen use efficiency by plant breeding and genetic modifications</a:t>
            </a:r>
          </a:p>
          <a:p>
            <a:pPr lvl="1"/>
            <a:r>
              <a:rPr lang="en-ID" sz="2200" dirty="0"/>
              <a:t>using organic fertilizers</a:t>
            </a:r>
          </a:p>
          <a:p>
            <a:pPr lvl="1"/>
            <a:r>
              <a:rPr lang="en-ID" sz="2200" dirty="0"/>
              <a:t>regular soil testing</a:t>
            </a:r>
          </a:p>
          <a:p>
            <a:pPr lvl="1"/>
            <a:r>
              <a:rPr lang="en-ID" sz="2200" dirty="0"/>
              <a:t>using technologically advanced fertilizers, </a:t>
            </a:r>
          </a:p>
          <a:p>
            <a:pPr lvl="1"/>
            <a:r>
              <a:rPr lang="en-ID" sz="2200" dirty="0"/>
              <a:t>combining legumes with grasses in pasture areas</a:t>
            </a:r>
          </a:p>
          <a:p>
            <a:pPr lvl="1"/>
            <a:endParaRPr lang="en-ID" dirty="0"/>
          </a:p>
          <a:p>
            <a:pPr lvl="1"/>
            <a:endParaRPr lang="en-ID" dirty="0"/>
          </a:p>
          <a:p>
            <a:pPr lvl="1"/>
            <a:endParaRPr lang="en-ID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FFBABD-1900-3942-9132-97662B5CE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1" y="2895600"/>
            <a:ext cx="4656122" cy="305536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8ED36-3845-8442-847F-DA6DD316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244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F3512-284B-974F-BDBC-5A9F2030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1013" algn="ctr"/>
            <a:r>
              <a:rPr lang="en-US" sz="3000" dirty="0"/>
              <a:t>Mitigation Measures on Shifting Human Dietary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0861-13C0-914C-84AD-B3F29B21B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194956"/>
            <a:ext cx="7886700" cy="3643744"/>
          </a:xfrm>
        </p:spPr>
        <p:txBody>
          <a:bodyPr>
            <a:normAutofit/>
          </a:bodyPr>
          <a:lstStyle/>
          <a:p>
            <a:r>
              <a:rPr lang="en-ID" b="1" dirty="0">
                <a:solidFill>
                  <a:srgbClr val="0069D9"/>
                </a:solidFill>
              </a:rPr>
              <a:t>Shifting human dietary trends:</a:t>
            </a:r>
          </a:p>
          <a:p>
            <a:pPr lvl="1"/>
            <a:r>
              <a:rPr lang="en-ID" dirty="0"/>
              <a:t>reduction in meat consumption may significantly reduce GHG emissions (??). Because beef accounts for a large portion of GHG emissions from the livestock sector and it is the least resource-efficient animal protein producer</a:t>
            </a:r>
          </a:p>
          <a:p>
            <a:r>
              <a:rPr lang="en-ID" dirty="0">
                <a:solidFill>
                  <a:srgbClr val="FF0000"/>
                </a:solidFill>
              </a:rPr>
              <a:t>This program may be only relevant for develop countries, but not in developing countries (meat consumption in South East Asia is relatively low)</a:t>
            </a:r>
            <a:endParaRPr lang="en-ID" dirty="0"/>
          </a:p>
          <a:p>
            <a:pPr lvl="1"/>
            <a:endParaRPr lang="en-ID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C7734-EF01-554D-BBEE-7D6820C1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367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E2E2B-ACBA-FC47-AF59-D9E6A5B68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D5433-E57E-EC48-99C0-8C1FDE62D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5700"/>
            <a:ext cx="7886700" cy="5021264"/>
          </a:xfrm>
        </p:spPr>
        <p:txBody>
          <a:bodyPr>
            <a:normAutofit/>
          </a:bodyPr>
          <a:lstStyle/>
          <a:p>
            <a:r>
              <a:rPr lang="en-ID" dirty="0"/>
              <a:t>Climate change will affect livestock production and consequently food security</a:t>
            </a:r>
          </a:p>
          <a:p>
            <a:r>
              <a:rPr lang="en-US" dirty="0"/>
              <a:t>Livestock production will be negatively impacted (due to diseases, water availability, etc.)</a:t>
            </a:r>
          </a:p>
          <a:p>
            <a:r>
              <a:rPr lang="en-US" dirty="0"/>
              <a:t>Conversely, livestock production also influences climate change.</a:t>
            </a:r>
          </a:p>
          <a:p>
            <a:r>
              <a:rPr lang="en-US" dirty="0"/>
              <a:t>Climate change adaptation, mitigation practices, and policy frameworks are critical to protect livestock production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BB6F2-EC77-0C4A-B8DC-11CFDF36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823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09205-24EE-BA4C-AC4A-4BB51BFB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9CF4-64E5-C844-8914-B7A3CC42A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1131456"/>
            <a:ext cx="8185150" cy="5096308"/>
          </a:xfrm>
        </p:spPr>
        <p:txBody>
          <a:bodyPr>
            <a:normAutofit/>
          </a:bodyPr>
          <a:lstStyle/>
          <a:p>
            <a:r>
              <a:rPr lang="en-ID" sz="2500" dirty="0"/>
              <a:t>Melissa Rojas-Downing M., A. </a:t>
            </a:r>
            <a:r>
              <a:rPr lang="en-ID" sz="2500" dirty="0" err="1"/>
              <a:t>Pouyan</a:t>
            </a:r>
            <a:r>
              <a:rPr lang="en-ID" sz="2500" dirty="0"/>
              <a:t> </a:t>
            </a:r>
            <a:r>
              <a:rPr lang="en-ID" sz="2500" dirty="0" err="1"/>
              <a:t>Nejadhashemi</a:t>
            </a:r>
            <a:r>
              <a:rPr lang="en-ID" sz="2500" dirty="0"/>
              <a:t>, Timothy Harrigan, Sean A. </a:t>
            </a:r>
            <a:r>
              <a:rPr lang="en-ID" sz="2500" dirty="0" err="1"/>
              <a:t>Woznicki</a:t>
            </a:r>
            <a:r>
              <a:rPr lang="en-ID" sz="2500" dirty="0"/>
              <a:t>. 2017. Climate change and livestock: Impacts, adaptation, and Mitigation. Climate Risk Management 16 (2017) 145–163</a:t>
            </a:r>
          </a:p>
          <a:p>
            <a:r>
              <a:rPr lang="en-ID" sz="2500" dirty="0"/>
              <a:t>Thornton, P.K.,, J. van de </a:t>
            </a:r>
            <a:r>
              <a:rPr lang="en-ID" sz="2500" dirty="0" err="1"/>
              <a:t>Steeg</a:t>
            </a:r>
            <a:r>
              <a:rPr lang="en-ID" sz="2500" dirty="0"/>
              <a:t>, A. </a:t>
            </a:r>
            <a:r>
              <a:rPr lang="en-ID" sz="2500" dirty="0" err="1"/>
              <a:t>Notenbaert</a:t>
            </a:r>
            <a:r>
              <a:rPr lang="en-ID" sz="2500" dirty="0"/>
              <a:t>, M. Herrero. 2009. The impacts of climate change on livestock and livestock systems in developing countries: A review of what we know and what we need to know. Agricultural Systems 101 (2009) 113–127</a:t>
            </a:r>
          </a:p>
          <a:p>
            <a:endParaRPr lang="en-ID" sz="2500" dirty="0"/>
          </a:p>
          <a:p>
            <a:endParaRPr lang="en-ID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049974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8C04-E545-5944-9A30-A342F6FCA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87408"/>
            <a:ext cx="9144000" cy="141199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9AC9DE-6E22-5C40-AAEA-914BB7A5B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9172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F58F11-6C07-2647-BAF3-C9DEBD6F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0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DD573-F382-E84D-87E5-083C7BA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are the impact of Climate Change </a:t>
            </a:r>
            <a:br>
              <a:rPr lang="en-US" dirty="0"/>
            </a:br>
            <a:r>
              <a:rPr lang="en-US" dirty="0"/>
              <a:t>on Livestock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7D10-38FE-A646-ABE5-0F02DC99B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These impacts are primarily due to an increase in temperature and carbon dioxide (CO</a:t>
            </a:r>
            <a:r>
              <a:rPr lang="en-US" baseline="-25000" dirty="0"/>
              <a:t>2</a:t>
            </a:r>
            <a:r>
              <a:rPr lang="en-US" dirty="0"/>
              <a:t>) concentration in the atmosphere, precipitation variation, and combination of these factors</a:t>
            </a:r>
          </a:p>
          <a:p>
            <a:pPr marL="0" indent="0">
              <a:buNone/>
            </a:pPr>
            <a:r>
              <a:rPr lang="en-ID" dirty="0"/>
              <a:t>Impacts of climate change on livestock are:</a:t>
            </a:r>
            <a:endParaRPr lang="en-US" dirty="0"/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Production and quality of feed crop and forage 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Water availability 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Diseases 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Animal growth and milk production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Reproduction 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Biodiversity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B0C38-A641-8F48-B9D1-6969015E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5773" y="6455650"/>
            <a:ext cx="2057400" cy="365125"/>
          </a:xfrm>
        </p:spPr>
        <p:txBody>
          <a:bodyPr/>
          <a:lstStyle/>
          <a:p>
            <a:fld id="{004F211F-FC31-1549-A6FA-17A41A6716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3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06F8A-DCBE-BC4D-A079-F8B803E6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1013" algn="ctr"/>
            <a:r>
              <a:rPr lang="en-ID" sz="3500" dirty="0"/>
              <a:t>Impact of CC -  </a:t>
            </a:r>
            <a:r>
              <a:rPr lang="en-ID" sz="3500" i="1" dirty="0"/>
              <a:t>Quantity and Quality of Feeds</a:t>
            </a:r>
            <a:endParaRPr lang="en-US" sz="35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FB8BB-A195-D444-9791-880A3093A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8531"/>
            <a:ext cx="7886700" cy="5096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3000" b="1" dirty="0">
                <a:solidFill>
                  <a:srgbClr val="FF0000"/>
                </a:solidFill>
              </a:rPr>
              <a:t>Reduce feed quantity and quality:</a:t>
            </a:r>
          </a:p>
          <a:p>
            <a:pPr lvl="1"/>
            <a:r>
              <a:rPr lang="en-ID" sz="3000" b="1" dirty="0">
                <a:solidFill>
                  <a:srgbClr val="0069D9"/>
                </a:solidFill>
              </a:rPr>
              <a:t>Plant growth change and less grain yield</a:t>
            </a:r>
            <a:r>
              <a:rPr lang="en-ID" sz="3000" dirty="0"/>
              <a:t> by increase of CO</a:t>
            </a:r>
            <a:r>
              <a:rPr lang="en-ID" sz="3000" baseline="-25000" dirty="0"/>
              <a:t>2</a:t>
            </a:r>
            <a:r>
              <a:rPr lang="en-ID" sz="3000" dirty="0"/>
              <a:t> concentration</a:t>
            </a:r>
            <a:endParaRPr lang="en-ID" sz="3000" b="1" dirty="0">
              <a:solidFill>
                <a:srgbClr val="0070C0"/>
              </a:solidFill>
            </a:endParaRPr>
          </a:p>
          <a:p>
            <a:pPr lvl="1"/>
            <a:r>
              <a:rPr lang="en-ID" sz="3000" b="1" dirty="0">
                <a:solidFill>
                  <a:srgbClr val="0069D9"/>
                </a:solidFill>
              </a:rPr>
              <a:t>Quality of feed crops and forage</a:t>
            </a:r>
            <a:r>
              <a:rPr lang="en-ID" sz="3000" dirty="0"/>
              <a:t> may be affected by increased temperatures and dry conditions</a:t>
            </a:r>
          </a:p>
          <a:p>
            <a:pPr lvl="1"/>
            <a:r>
              <a:rPr lang="en-ID" sz="3000" b="1" dirty="0">
                <a:solidFill>
                  <a:srgbClr val="0070C0"/>
                </a:solidFill>
              </a:rPr>
              <a:t>Composition of pastures </a:t>
            </a:r>
            <a:r>
              <a:rPr lang="en-ID" sz="3000" dirty="0"/>
              <a:t>by changes in temperature and CO</a:t>
            </a:r>
            <a:r>
              <a:rPr lang="en-ID" sz="3000" baseline="-25000" dirty="0"/>
              <a:t>2</a:t>
            </a:r>
            <a:r>
              <a:rPr lang="en-ID" sz="3000" dirty="0"/>
              <a:t>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4BCD6-C830-294F-A203-0F4BDF83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95A55-3AB7-C04C-BBFC-D1351A64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1013" algn="ctr"/>
            <a:r>
              <a:rPr lang="en-US" sz="3500" dirty="0"/>
              <a:t>Impact of CC - </a:t>
            </a:r>
            <a:r>
              <a:rPr lang="en-US" sz="3500" i="1" dirty="0"/>
              <a:t>Water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CDC03-D47B-AE4D-B514-5911466C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5" y="1424066"/>
            <a:ext cx="4648607" cy="47528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Water availability issues will influence the livestock sector, which uses water for </a:t>
            </a:r>
          </a:p>
          <a:p>
            <a:pPr lvl="1"/>
            <a:r>
              <a:rPr lang="en-US" b="1" dirty="0">
                <a:solidFill>
                  <a:srgbClr val="0069D9"/>
                </a:solidFill>
              </a:rPr>
              <a:t>animal drinking, </a:t>
            </a:r>
          </a:p>
          <a:p>
            <a:pPr lvl="1"/>
            <a:r>
              <a:rPr lang="en-US" b="1" dirty="0">
                <a:solidFill>
                  <a:srgbClr val="0069D9"/>
                </a:solidFill>
              </a:rPr>
              <a:t>feed crops production, </a:t>
            </a:r>
          </a:p>
          <a:p>
            <a:pPr lvl="1"/>
            <a:r>
              <a:rPr lang="en-US" b="1" dirty="0">
                <a:solidFill>
                  <a:srgbClr val="0069D9"/>
                </a:solidFill>
              </a:rPr>
              <a:t>and product processes</a:t>
            </a:r>
          </a:p>
          <a:p>
            <a:r>
              <a:rPr lang="en-US" dirty="0"/>
              <a:t>To address this issue, there is a need to produce crops and raise animals in livestock systems that demand less water or in locations with water abundance</a:t>
            </a:r>
            <a:r>
              <a:rPr lang="en-ID" dirty="0"/>
              <a:t>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DAE24-6D0B-5744-911C-019DD80D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686F3-15B4-D849-8DDE-7D94536B6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91" y="1978702"/>
            <a:ext cx="4174781" cy="27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72D57-359F-9342-985D-21163B062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1013" algn="ctr"/>
            <a:r>
              <a:rPr lang="en-US" sz="3500" dirty="0"/>
              <a:t>Impact of CC - </a:t>
            </a:r>
            <a:r>
              <a:rPr lang="en-US" sz="3500" i="1" dirty="0"/>
              <a:t>Animal 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2B40B-F4E9-F046-A251-204641688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/>
              <a:t>Animal health can be affected directly or indirectly by climate change, especially rising temperatures</a:t>
            </a:r>
          </a:p>
          <a:p>
            <a:pPr lvl="1"/>
            <a:r>
              <a:rPr lang="en-ID" dirty="0"/>
              <a:t>The direct effects are related to the increase of temperature, which </a:t>
            </a:r>
            <a:r>
              <a:rPr lang="en-ID" dirty="0">
                <a:solidFill>
                  <a:srgbClr val="FF0000"/>
                </a:solidFill>
              </a:rPr>
              <a:t>increases the potential for morbidity and death.</a:t>
            </a:r>
            <a:r>
              <a:rPr lang="en-ID" dirty="0"/>
              <a:t> </a:t>
            </a:r>
          </a:p>
          <a:p>
            <a:pPr lvl="1"/>
            <a:r>
              <a:rPr lang="en-ID" dirty="0"/>
              <a:t>The indirect effects are related to the impacts of climate change on accelerate the growth of pathogens and/or parasites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64E3A-BDA7-374C-A5C0-2C75DEAA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64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5346</TotalTime>
  <Words>2433</Words>
  <Application>Microsoft Macintosh PowerPoint</Application>
  <PresentationFormat>On-screen Show (4:3)</PresentationFormat>
  <Paragraphs>353</Paragraphs>
  <Slides>54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Times New Roman</vt:lpstr>
      <vt:lpstr>Wingdings</vt:lpstr>
      <vt:lpstr>Office Theme</vt:lpstr>
      <vt:lpstr>Climate Change and Livestock:  Impacts, Adaptation, and Mitigation</vt:lpstr>
      <vt:lpstr>Word Population</vt:lpstr>
      <vt:lpstr>Is the climate already changing ?</vt:lpstr>
      <vt:lpstr>PowerPoint Presentation</vt:lpstr>
      <vt:lpstr>The temperature projection in Asia</vt:lpstr>
      <vt:lpstr>What are the impact of Climate Change  on Livestock ?</vt:lpstr>
      <vt:lpstr>Impact of CC -  Quantity and Quality of Feeds</vt:lpstr>
      <vt:lpstr>Impact of CC - Water Availability</vt:lpstr>
      <vt:lpstr>Impact of CC - Animal Diseases</vt:lpstr>
      <vt:lpstr>Impact of CC - Heat Stress</vt:lpstr>
      <vt:lpstr>Impact of CC on Heat Stress</vt:lpstr>
      <vt:lpstr>Impact of Heat Stress</vt:lpstr>
      <vt:lpstr>Effect of temperature on feed intake and digestibility</vt:lpstr>
      <vt:lpstr>Impact of Heat Stress</vt:lpstr>
      <vt:lpstr>Impact of Heat Stress</vt:lpstr>
      <vt:lpstr>Impact of Heat Stress</vt:lpstr>
      <vt:lpstr>Impact of Heat Stress</vt:lpstr>
      <vt:lpstr>Impact of CC on Biodiversity</vt:lpstr>
      <vt:lpstr>PowerPoint Presentation</vt:lpstr>
      <vt:lpstr>Impact of Livestock on Climate Change</vt:lpstr>
      <vt:lpstr>GHG Emission from Agricultural Sector</vt:lpstr>
      <vt:lpstr>GHG Emission from Agricultural Sector</vt:lpstr>
      <vt:lpstr>Type of livestock produce GHGs</vt:lpstr>
      <vt:lpstr>Emission from livestock</vt:lpstr>
      <vt:lpstr>Enteric Fermentation Process</vt:lpstr>
      <vt:lpstr>Emission Factor (EF) in livestock depends on:</vt:lpstr>
      <vt:lpstr>CH4 emission factors for enteric fermentation</vt:lpstr>
      <vt:lpstr>Impact of livestock on climate change</vt:lpstr>
      <vt:lpstr>Global GHG emissions from the livestock sector</vt:lpstr>
      <vt:lpstr>Contribution of livestock to the  total GHG anthropogenic emissions</vt:lpstr>
      <vt:lpstr>GHC from livestock</vt:lpstr>
      <vt:lpstr>Impact of Livestock - Land Use</vt:lpstr>
      <vt:lpstr>Impact of Livestock - Feed Production</vt:lpstr>
      <vt:lpstr>Impact of Livestock -  Animal Production</vt:lpstr>
      <vt:lpstr>Impact of Livestock - Manure Management</vt:lpstr>
      <vt:lpstr>Manure Management</vt:lpstr>
      <vt:lpstr>Impact of Livestock – Manure Management</vt:lpstr>
      <vt:lpstr>Impact of Livestock - Processing and Transport</vt:lpstr>
      <vt:lpstr>Adaptation Measures</vt:lpstr>
      <vt:lpstr>Adaptation to climate change ?</vt:lpstr>
      <vt:lpstr>Adaptation Measures</vt:lpstr>
      <vt:lpstr>Livestock production and management systems</vt:lpstr>
      <vt:lpstr>Breeding strategies</vt:lpstr>
      <vt:lpstr>Farmers’ perception and adaptive capacity</vt:lpstr>
      <vt:lpstr>Mitigation Measures</vt:lpstr>
      <vt:lpstr>Mitigation Measures</vt:lpstr>
      <vt:lpstr>Mitigation Measures on Carbon Sequestration</vt:lpstr>
      <vt:lpstr>Mitigation Measures on Enteric Fermentation</vt:lpstr>
      <vt:lpstr>Mitigation Measures on Manure Management</vt:lpstr>
      <vt:lpstr>Mitigation Measures on Fertilizer Management</vt:lpstr>
      <vt:lpstr>Mitigation Measures on Shifting Human Dietary Trends</vt:lpstr>
      <vt:lpstr>CONCLUSIONS</vt:lpstr>
      <vt:lpstr>References: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Pemberian Pakan Kambing &amp; Domba</dc:title>
  <dc:creator>Idat Galih Permana</dc:creator>
  <cp:lastModifiedBy>Idat Galih Permana</cp:lastModifiedBy>
  <cp:revision>150</cp:revision>
  <cp:lastPrinted>2018-07-15T00:15:55Z</cp:lastPrinted>
  <dcterms:created xsi:type="dcterms:W3CDTF">2018-02-04T04:55:18Z</dcterms:created>
  <dcterms:modified xsi:type="dcterms:W3CDTF">2018-11-10T15:42:17Z</dcterms:modified>
</cp:coreProperties>
</file>